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660F31-8AD9-AE60-1CA7-24E32FA1332D}" v="107" dt="2026-04-27T02:42:00.6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 Jones" userId="01d965a3264ccb41" providerId="Windows Live" clId="Web-{60660F31-8AD9-AE60-1CA7-24E32FA1332D}"/>
    <pc:docChg chg="modSld">
      <pc:chgData name="Steve Jones" userId="01d965a3264ccb41" providerId="Windows Live" clId="Web-{60660F31-8AD9-AE60-1CA7-24E32FA1332D}" dt="2026-04-27T02:41:57.238" v="70" actId="20577"/>
      <pc:docMkLst>
        <pc:docMk/>
      </pc:docMkLst>
      <pc:sldChg chg="addSp modSp">
        <pc:chgData name="Steve Jones" userId="01d965a3264ccb41" providerId="Windows Live" clId="Web-{60660F31-8AD9-AE60-1CA7-24E32FA1332D}" dt="2026-04-27T02:41:57.238" v="70" actId="20577"/>
        <pc:sldMkLst>
          <pc:docMk/>
          <pc:sldMk cId="0" sldId="264"/>
        </pc:sldMkLst>
        <pc:spChg chg="mod">
          <ac:chgData name="Steve Jones" userId="01d965a3264ccb41" providerId="Windows Live" clId="Web-{60660F31-8AD9-AE60-1CA7-24E32FA1332D}" dt="2026-04-27T02:35:45.805" v="32" actId="20577"/>
          <ac:spMkLst>
            <pc:docMk/>
            <pc:sldMk cId="0" sldId="264"/>
            <ac:spMk id="8" creationId="{00000000-0000-0000-0000-000000000000}"/>
          </ac:spMkLst>
        </pc:spChg>
        <pc:spChg chg="add mod">
          <ac:chgData name="Steve Jones" userId="01d965a3264ccb41" providerId="Windows Live" clId="Web-{60660F31-8AD9-AE60-1CA7-24E32FA1332D}" dt="2026-04-27T02:41:57.238" v="70" actId="20577"/>
          <ac:spMkLst>
            <pc:docMk/>
            <pc:sldMk cId="0" sldId="264"/>
            <ac:spMk id="10" creationId="{7424EDC7-9C5F-920D-CD00-0EF0815176C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04F94-9198-4945-9A17-279E7DBDD60C}" type="datetimeFigureOut">
              <a:t>4/26/2026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EB781-6467-4A14-A547-8AFF7E41249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042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links.spsonehub.com/widget/survey/OmopY5GjkqBRRO5DhUMq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22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C59D42"/>
          </a:solidFill>
          <a:ln w="12700">
            <a:solidFill>
              <a:srgbClr val="C59D42"/>
            </a:solidFill>
            <a:prstDash val="solid"/>
          </a:ln>
        </p:spPr>
      </p:sp>
      <p:pic>
        <p:nvPicPr>
          <p:cNvPr id="3" name="Image 0" descr="/mnt/data/residentialHero_hero_08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3952" y="146304"/>
            <a:ext cx="5715000" cy="6711696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6236208" y="146304"/>
            <a:ext cx="228600" cy="6711696"/>
          </a:xfrm>
          <a:prstGeom prst="rect">
            <a:avLst/>
          </a:prstGeom>
          <a:solidFill>
            <a:srgbClr val="C59D42"/>
          </a:solidFill>
          <a:ln w="12700">
            <a:solidFill>
              <a:srgbClr val="C59D42"/>
            </a:solidFill>
            <a:prstDash val="solid"/>
          </a:ln>
        </p:spPr>
      </p:sp>
      <p:pic>
        <p:nvPicPr>
          <p:cNvPr id="5" name="Image 1" descr="/mnt/data/sps_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" y="502920"/>
            <a:ext cx="1417320" cy="566928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58368" y="1874520"/>
            <a:ext cx="512064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34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Residential Steward Handyman Program</a:t>
            </a:r>
            <a:endParaRPr lang="en-US" sz="3400" dirty="0"/>
          </a:p>
        </p:txBody>
      </p:sp>
      <p:sp>
        <p:nvSpPr>
          <p:cNvPr id="7" name="Text 3"/>
          <p:cNvSpPr/>
          <p:nvPr/>
        </p:nvSpPr>
        <p:spPr>
          <a:xfrm>
            <a:off x="676656" y="2971800"/>
            <a:ext cx="516636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00" dirty="0">
                <a:solidFill>
                  <a:srgbClr val="E5EEF5"/>
                </a:solidFill>
              </a:rPr>
              <a:t>Reliable home repairs, maintenance, punch lists and seasonal care — organized around long-term stewardship.</a:t>
            </a:r>
            <a:endParaRPr lang="en-US" sz="1500" dirty="0"/>
          </a:p>
        </p:txBody>
      </p:sp>
      <p:sp>
        <p:nvSpPr>
          <p:cNvPr id="8" name="Text 4"/>
          <p:cNvSpPr/>
          <p:nvPr/>
        </p:nvSpPr>
        <p:spPr>
          <a:xfrm>
            <a:off x="713232" y="3913632"/>
            <a:ext cx="4892040" cy="10972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300" dirty="0">
                <a:solidFill>
                  <a:srgbClr val="FFFFFF"/>
                </a:solidFill>
              </a:rPr>
              <a:t>• Protect your home</a:t>
            </a:r>
            <a:endParaRPr lang="en-US" sz="1300" dirty="0"/>
          </a:p>
          <a:p>
            <a:pPr marL="0" indent="0">
              <a:buNone/>
            </a:pPr>
            <a:r>
              <a:rPr lang="en-US" sz="1300" dirty="0">
                <a:solidFill>
                  <a:srgbClr val="FFFFFF"/>
                </a:solidFill>
              </a:rPr>
              <a:t>• Maintain value</a:t>
            </a:r>
            <a:endParaRPr lang="en-US" sz="1300" dirty="0"/>
          </a:p>
          <a:p>
            <a:pPr marL="0" indent="0">
              <a:buNone/>
            </a:pPr>
            <a:r>
              <a:rPr lang="en-US" sz="1300" dirty="0">
                <a:solidFill>
                  <a:srgbClr val="FFFFFF"/>
                </a:solidFill>
              </a:rPr>
              <a:t>• Elevate comfort and safety</a:t>
            </a:r>
            <a:endParaRPr lang="en-US" sz="1300" dirty="0"/>
          </a:p>
        </p:txBody>
      </p:sp>
      <p:sp>
        <p:nvSpPr>
          <p:cNvPr id="9" name="Text 5"/>
          <p:cNvSpPr/>
          <p:nvPr/>
        </p:nvSpPr>
        <p:spPr>
          <a:xfrm>
            <a:off x="685800" y="6272784"/>
            <a:ext cx="5029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CAD6E0"/>
                </a:solidFill>
              </a:rPr>
              <a:t>Client brochure • Residential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4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C59D42"/>
          </a:solidFill>
          <a:ln w="12700">
            <a:solidFill>
              <a:srgbClr val="C59D42"/>
            </a:solidFill>
            <a:prstDash val="solid"/>
          </a:ln>
        </p:spPr>
      </p:sp>
      <p:pic>
        <p:nvPicPr>
          <p:cNvPr id="3" name="Image 0" descr="/mnt/data/sps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301752"/>
            <a:ext cx="960120" cy="38404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691640" y="320040"/>
            <a:ext cx="969264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rgbClr val="0B2236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What the program does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1700784" y="713232"/>
            <a:ext cx="9509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5D6B78"/>
                </a:solidFill>
              </a:rPr>
              <a:t>A single trusted team for the repairs and maintenance that pile up.</a:t>
            </a:r>
            <a:endParaRPr lang="en-US" sz="1050" dirty="0"/>
          </a:p>
        </p:txBody>
      </p:sp>
      <p:sp>
        <p:nvSpPr>
          <p:cNvPr id="6" name="Text 3"/>
          <p:cNvSpPr/>
          <p:nvPr/>
        </p:nvSpPr>
        <p:spPr>
          <a:xfrm>
            <a:off x="502920" y="6473952"/>
            <a:ext cx="41148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5D6B78"/>
                </a:solidFill>
              </a:rPr>
              <a:t>SPS Midwest • Protect, Maintain, Elevate</a:t>
            </a:r>
            <a:endParaRPr lang="en-US" sz="850" dirty="0"/>
          </a:p>
        </p:txBody>
      </p:sp>
      <p:sp>
        <p:nvSpPr>
          <p:cNvPr id="7" name="Text 4"/>
          <p:cNvSpPr/>
          <p:nvPr/>
        </p:nvSpPr>
        <p:spPr>
          <a:xfrm>
            <a:off x="7498080" y="6473952"/>
            <a:ext cx="41148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5D6B78"/>
                </a:solidFill>
              </a:rPr>
              <a:t>Residential</a:t>
            </a:r>
            <a:endParaRPr lang="en-US" sz="850" dirty="0"/>
          </a:p>
        </p:txBody>
      </p:sp>
      <p:pic>
        <p:nvPicPr>
          <p:cNvPr id="8" name="Image 1" descr="/mnt/data/interior_side_108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6520" y="1207008"/>
            <a:ext cx="5303520" cy="4882896"/>
          </a:xfrm>
          <a:prstGeom prst="rect">
            <a:avLst/>
          </a:prstGeom>
        </p:spPr>
      </p:pic>
      <p:sp>
        <p:nvSpPr>
          <p:cNvPr id="9" name="Shape 5"/>
          <p:cNvSpPr/>
          <p:nvPr/>
        </p:nvSpPr>
        <p:spPr>
          <a:xfrm>
            <a:off x="6446520" y="1207008"/>
            <a:ext cx="5303520" cy="73152"/>
          </a:xfrm>
          <a:prstGeom prst="rect">
            <a:avLst/>
          </a:prstGeom>
          <a:solidFill>
            <a:srgbClr val="C59D42"/>
          </a:solidFill>
          <a:ln w="12700">
            <a:solidFill>
              <a:srgbClr val="C59D42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658368" y="1353312"/>
            <a:ext cx="52578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50" b="1" dirty="0">
                <a:solidFill>
                  <a:srgbClr val="0B2236"/>
                </a:solidFill>
              </a:rPr>
              <a:t>One place for the little things</a:t>
            </a:r>
            <a:endParaRPr lang="en-US" sz="1550" dirty="0"/>
          </a:p>
        </p:txBody>
      </p:sp>
      <p:sp>
        <p:nvSpPr>
          <p:cNvPr id="11" name="Text 7"/>
          <p:cNvSpPr/>
          <p:nvPr/>
        </p:nvSpPr>
        <p:spPr>
          <a:xfrm>
            <a:off x="658368" y="1682496"/>
            <a:ext cx="5257800" cy="82296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lang="en-US" sz="1150" dirty="0">
                <a:solidFill>
                  <a:srgbClr val="1F2933"/>
                </a:solidFill>
              </a:rPr>
              <a:t>We help homeowners stay ahead of daily repairs, small installations, safety improvements, seasonal maintenance, and punch lists without juggling multiple vendors.</a:t>
            </a:r>
            <a:endParaRPr lang="en-US" sz="1150" dirty="0"/>
          </a:p>
        </p:txBody>
      </p:sp>
      <p:sp>
        <p:nvSpPr>
          <p:cNvPr id="12" name="Text 8"/>
          <p:cNvSpPr/>
          <p:nvPr/>
        </p:nvSpPr>
        <p:spPr>
          <a:xfrm>
            <a:off x="658368" y="2706624"/>
            <a:ext cx="52578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50" b="1" dirty="0">
                <a:solidFill>
                  <a:srgbClr val="0B2236"/>
                </a:solidFill>
              </a:rPr>
              <a:t>Steward mindset</a:t>
            </a:r>
            <a:endParaRPr lang="en-US" sz="1550" dirty="0"/>
          </a:p>
        </p:txBody>
      </p:sp>
      <p:sp>
        <p:nvSpPr>
          <p:cNvPr id="13" name="Text 9"/>
          <p:cNvSpPr/>
          <p:nvPr/>
        </p:nvSpPr>
        <p:spPr>
          <a:xfrm>
            <a:off x="658368" y="3035808"/>
            <a:ext cx="5257800" cy="77724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lang="en-US" sz="1150" dirty="0">
                <a:solidFill>
                  <a:srgbClr val="1F2933"/>
                </a:solidFill>
              </a:rPr>
              <a:t>Our goal is not one-and-done work. We document what we see, prioritize what matters, and help you maintain your home over time.</a:t>
            </a:r>
            <a:endParaRPr lang="en-US" sz="1150" dirty="0"/>
          </a:p>
        </p:txBody>
      </p:sp>
      <p:sp>
        <p:nvSpPr>
          <p:cNvPr id="14" name="Text 10"/>
          <p:cNvSpPr/>
          <p:nvPr/>
        </p:nvSpPr>
        <p:spPr>
          <a:xfrm>
            <a:off x="658368" y="4014216"/>
            <a:ext cx="52578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50" b="1" dirty="0">
                <a:solidFill>
                  <a:srgbClr val="0B2236"/>
                </a:solidFill>
              </a:rPr>
              <a:t>Designed for busy households</a:t>
            </a:r>
            <a:endParaRPr lang="en-US" sz="1550" dirty="0"/>
          </a:p>
        </p:txBody>
      </p:sp>
      <p:sp>
        <p:nvSpPr>
          <p:cNvPr id="15" name="Text 11"/>
          <p:cNvSpPr/>
          <p:nvPr/>
        </p:nvSpPr>
        <p:spPr>
          <a:xfrm>
            <a:off x="658368" y="4343400"/>
            <a:ext cx="5257800" cy="77724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lang="en-US" sz="1150" dirty="0">
                <a:solidFill>
                  <a:srgbClr val="1F2933"/>
                </a:solidFill>
              </a:rPr>
              <a:t>Ideal for homeowners, new movers, seniors, veterans, families, second-home owners, and landlords with small residential properties.</a:t>
            </a:r>
            <a:endParaRPr lang="en-US" sz="11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4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C59D42"/>
          </a:solidFill>
          <a:ln w="12700">
            <a:solidFill>
              <a:srgbClr val="C59D42"/>
            </a:solidFill>
            <a:prstDash val="solid"/>
          </a:ln>
        </p:spPr>
      </p:sp>
      <p:pic>
        <p:nvPicPr>
          <p:cNvPr id="3" name="Image 0" descr="/mnt/data/sps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301752"/>
            <a:ext cx="960120" cy="38404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691640" y="320040"/>
            <a:ext cx="969264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rgbClr val="0B2236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Common residential services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1700784" y="713232"/>
            <a:ext cx="9509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5D6B78"/>
                </a:solidFill>
              </a:rPr>
              <a:t>Representative services that can be scheduled individually or bundled into visits.</a:t>
            </a:r>
            <a:endParaRPr lang="en-US" sz="1050" dirty="0"/>
          </a:p>
        </p:txBody>
      </p:sp>
      <p:sp>
        <p:nvSpPr>
          <p:cNvPr id="6" name="Text 3"/>
          <p:cNvSpPr/>
          <p:nvPr/>
        </p:nvSpPr>
        <p:spPr>
          <a:xfrm>
            <a:off x="502920" y="6473952"/>
            <a:ext cx="41148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5D6B78"/>
                </a:solidFill>
              </a:rPr>
              <a:t>SPS Midwest • Protect, Maintain, Elevate</a:t>
            </a:r>
            <a:endParaRPr lang="en-US" sz="850" dirty="0"/>
          </a:p>
        </p:txBody>
      </p:sp>
      <p:sp>
        <p:nvSpPr>
          <p:cNvPr id="7" name="Text 4"/>
          <p:cNvSpPr/>
          <p:nvPr/>
        </p:nvSpPr>
        <p:spPr>
          <a:xfrm>
            <a:off x="7498080" y="6473952"/>
            <a:ext cx="41148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5D6B78"/>
                </a:solidFill>
              </a:rPr>
              <a:t>Residential</a:t>
            </a:r>
            <a:endParaRPr lang="en-US" sz="850" dirty="0"/>
          </a:p>
        </p:txBody>
      </p:sp>
      <p:sp>
        <p:nvSpPr>
          <p:cNvPr id="8" name="Text 5"/>
          <p:cNvSpPr/>
          <p:nvPr/>
        </p:nvSpPr>
        <p:spPr>
          <a:xfrm>
            <a:off x="594360" y="1234440"/>
            <a:ext cx="2834640" cy="384048"/>
          </a:xfrm>
          <a:prstGeom prst="rect">
            <a:avLst/>
          </a:prstGeom>
          <a:solidFill>
            <a:srgbClr val="0B2236"/>
          </a:solidFill>
          <a:ln/>
        </p:spPr>
        <p:txBody>
          <a:bodyPr wrap="square" lIns="762" tIns="762" rIns="762" bIns="762" rtlCol="0" anchor="ctr">
            <a:normAutofit/>
          </a:bodyPr>
          <a:lstStyle/>
          <a:p>
            <a:pPr marL="0" indent="0">
              <a:buNone/>
            </a:pPr>
            <a:r>
              <a:rPr lang="en-US" sz="1080" b="1" dirty="0">
                <a:solidFill>
                  <a:srgbClr val="FFFFFF"/>
                </a:solidFill>
              </a:rPr>
              <a:t>Category</a:t>
            </a:r>
            <a:endParaRPr lang="en-US" sz="1080" dirty="0"/>
          </a:p>
        </p:txBody>
      </p:sp>
      <p:sp>
        <p:nvSpPr>
          <p:cNvPr id="9" name="Text 6"/>
          <p:cNvSpPr/>
          <p:nvPr/>
        </p:nvSpPr>
        <p:spPr>
          <a:xfrm>
            <a:off x="3429000" y="1234440"/>
            <a:ext cx="8183880" cy="384048"/>
          </a:xfrm>
          <a:prstGeom prst="rect">
            <a:avLst/>
          </a:prstGeom>
          <a:solidFill>
            <a:srgbClr val="0B2236"/>
          </a:solidFill>
          <a:ln/>
        </p:spPr>
        <p:txBody>
          <a:bodyPr wrap="square" lIns="762" tIns="762" rIns="762" bIns="762" rtlCol="0" anchor="ctr">
            <a:normAutofit/>
          </a:bodyPr>
          <a:lstStyle/>
          <a:p>
            <a:pPr marL="0" indent="0">
              <a:buNone/>
            </a:pPr>
            <a:r>
              <a:rPr lang="en-US" sz="1080" b="1" dirty="0">
                <a:solidFill>
                  <a:srgbClr val="FFFFFF"/>
                </a:solidFill>
              </a:rPr>
              <a:t>Examples</a:t>
            </a:r>
            <a:endParaRPr lang="en-US" sz="1080" dirty="0"/>
          </a:p>
        </p:txBody>
      </p:sp>
      <p:sp>
        <p:nvSpPr>
          <p:cNvPr id="10" name="Text 7"/>
          <p:cNvSpPr/>
          <p:nvPr/>
        </p:nvSpPr>
        <p:spPr>
          <a:xfrm>
            <a:off x="594360" y="1645920"/>
            <a:ext cx="2834640" cy="749808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762" tIns="762" rIns="762" bIns="762" rtlCol="0" anchor="t">
            <a:normAutofit/>
          </a:bodyPr>
          <a:lstStyle/>
          <a:p>
            <a:pPr marL="0" indent="0">
              <a:buNone/>
            </a:pPr>
            <a:r>
              <a:rPr lang="en-US" sz="940" dirty="0">
                <a:solidFill>
                  <a:srgbClr val="1F2933"/>
                </a:solidFill>
              </a:rPr>
              <a:t>Interior handyman</a:t>
            </a:r>
            <a:endParaRPr lang="en-US" sz="940" dirty="0"/>
          </a:p>
        </p:txBody>
      </p:sp>
      <p:sp>
        <p:nvSpPr>
          <p:cNvPr id="11" name="Text 8"/>
          <p:cNvSpPr/>
          <p:nvPr/>
        </p:nvSpPr>
        <p:spPr>
          <a:xfrm>
            <a:off x="3429000" y="1645920"/>
            <a:ext cx="8183880" cy="749808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762" tIns="762" rIns="762" bIns="762" rtlCol="0" anchor="t">
            <a:normAutofit/>
          </a:bodyPr>
          <a:lstStyle/>
          <a:p>
            <a:pPr marL="0" indent="0">
              <a:buNone/>
            </a:pPr>
            <a:r>
              <a:rPr lang="en-US" sz="940" dirty="0">
                <a:solidFill>
                  <a:srgbClr val="1F2933"/>
                </a:solidFill>
              </a:rPr>
              <a:t>Doors, hardware, drywall patches, caulking, TV mounting, shelves, blinds, cabinet fixes, fixtures, fans, detectors, filters.</a:t>
            </a:r>
            <a:endParaRPr lang="en-US" sz="940" dirty="0"/>
          </a:p>
        </p:txBody>
      </p:sp>
      <p:sp>
        <p:nvSpPr>
          <p:cNvPr id="12" name="Text 9"/>
          <p:cNvSpPr/>
          <p:nvPr/>
        </p:nvSpPr>
        <p:spPr>
          <a:xfrm>
            <a:off x="594360" y="2414016"/>
            <a:ext cx="2834640" cy="749808"/>
          </a:xfrm>
          <a:prstGeom prst="rect">
            <a:avLst/>
          </a:prstGeom>
          <a:solidFill>
            <a:srgbClr val="F7FAFC"/>
          </a:solidFill>
          <a:ln/>
        </p:spPr>
        <p:txBody>
          <a:bodyPr wrap="square" lIns="762" tIns="762" rIns="762" bIns="762" rtlCol="0" anchor="t">
            <a:normAutofit/>
          </a:bodyPr>
          <a:lstStyle/>
          <a:p>
            <a:pPr marL="0" indent="0">
              <a:buNone/>
            </a:pPr>
            <a:r>
              <a:rPr lang="en-US" sz="940" dirty="0">
                <a:solidFill>
                  <a:srgbClr val="1F2933"/>
                </a:solidFill>
              </a:rPr>
              <a:t>Exterior handyman</a:t>
            </a:r>
            <a:endParaRPr lang="en-US" sz="940" dirty="0"/>
          </a:p>
        </p:txBody>
      </p:sp>
      <p:sp>
        <p:nvSpPr>
          <p:cNvPr id="13" name="Text 10"/>
          <p:cNvSpPr/>
          <p:nvPr/>
        </p:nvSpPr>
        <p:spPr>
          <a:xfrm>
            <a:off x="3429000" y="2414016"/>
            <a:ext cx="8183880" cy="749808"/>
          </a:xfrm>
          <a:prstGeom prst="rect">
            <a:avLst/>
          </a:prstGeom>
          <a:solidFill>
            <a:srgbClr val="F7FAFC"/>
          </a:solidFill>
          <a:ln/>
        </p:spPr>
        <p:txBody>
          <a:bodyPr wrap="square" lIns="762" tIns="762" rIns="762" bIns="762" rtlCol="0" anchor="t">
            <a:normAutofit/>
          </a:bodyPr>
          <a:lstStyle/>
          <a:p>
            <a:pPr marL="0" indent="0">
              <a:buNone/>
            </a:pPr>
            <a:r>
              <a:rPr lang="en-US" sz="940" dirty="0">
                <a:solidFill>
                  <a:srgbClr val="1F2933"/>
                </a:solidFill>
              </a:rPr>
              <a:t>Gutters, storm/screen doors, weatherstripping, downspouts, siding/fascia/soffit touch-ups, mailbox, fence gates, deck/porch repairs.</a:t>
            </a:r>
            <a:endParaRPr lang="en-US" sz="940" dirty="0"/>
          </a:p>
        </p:txBody>
      </p:sp>
      <p:sp>
        <p:nvSpPr>
          <p:cNvPr id="14" name="Text 11"/>
          <p:cNvSpPr/>
          <p:nvPr/>
        </p:nvSpPr>
        <p:spPr>
          <a:xfrm>
            <a:off x="594360" y="3182112"/>
            <a:ext cx="2834640" cy="749808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762" tIns="762" rIns="762" bIns="762" rtlCol="0" anchor="t">
            <a:normAutofit/>
          </a:bodyPr>
          <a:lstStyle/>
          <a:p>
            <a:pPr marL="0" indent="0">
              <a:buNone/>
            </a:pPr>
            <a:r>
              <a:rPr lang="en-US" sz="940" dirty="0">
                <a:solidFill>
                  <a:srgbClr val="1F2933"/>
                </a:solidFill>
              </a:rPr>
              <a:t>Safety &amp; accessibility</a:t>
            </a:r>
            <a:endParaRPr lang="en-US" sz="940" dirty="0"/>
          </a:p>
        </p:txBody>
      </p:sp>
      <p:sp>
        <p:nvSpPr>
          <p:cNvPr id="15" name="Text 12"/>
          <p:cNvSpPr/>
          <p:nvPr/>
        </p:nvSpPr>
        <p:spPr>
          <a:xfrm>
            <a:off x="3429000" y="3182112"/>
            <a:ext cx="8183880" cy="749808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762" tIns="762" rIns="762" bIns="762" rtlCol="0" anchor="t">
            <a:normAutofit/>
          </a:bodyPr>
          <a:lstStyle/>
          <a:p>
            <a:pPr marL="0" indent="0">
              <a:buNone/>
            </a:pPr>
            <a:r>
              <a:rPr lang="en-US" sz="940" dirty="0">
                <a:solidFill>
                  <a:srgbClr val="1F2933"/>
                </a:solidFill>
              </a:rPr>
              <a:t>Handrails, grab bars, anti-slip treads, loose steps, thresholds, trip hazards, child-safety anchoring.</a:t>
            </a:r>
            <a:endParaRPr lang="en-US" sz="940" dirty="0"/>
          </a:p>
        </p:txBody>
      </p:sp>
      <p:sp>
        <p:nvSpPr>
          <p:cNvPr id="16" name="Text 13"/>
          <p:cNvSpPr/>
          <p:nvPr/>
        </p:nvSpPr>
        <p:spPr>
          <a:xfrm>
            <a:off x="594360" y="3950208"/>
            <a:ext cx="2834640" cy="749808"/>
          </a:xfrm>
          <a:prstGeom prst="rect">
            <a:avLst/>
          </a:prstGeom>
          <a:solidFill>
            <a:srgbClr val="F7FAFC"/>
          </a:solidFill>
          <a:ln/>
        </p:spPr>
        <p:txBody>
          <a:bodyPr wrap="square" lIns="762" tIns="762" rIns="762" bIns="762" rtlCol="0" anchor="t">
            <a:normAutofit/>
          </a:bodyPr>
          <a:lstStyle/>
          <a:p>
            <a:pPr marL="0" indent="0">
              <a:buNone/>
            </a:pPr>
            <a:r>
              <a:rPr lang="en-US" sz="940" dirty="0">
                <a:solidFill>
                  <a:srgbClr val="1F2933"/>
                </a:solidFill>
              </a:rPr>
              <a:t>Carpentry</a:t>
            </a:r>
            <a:endParaRPr lang="en-US" sz="940" dirty="0"/>
          </a:p>
        </p:txBody>
      </p:sp>
      <p:sp>
        <p:nvSpPr>
          <p:cNvPr id="17" name="Text 14"/>
          <p:cNvSpPr/>
          <p:nvPr/>
        </p:nvSpPr>
        <p:spPr>
          <a:xfrm>
            <a:off x="3429000" y="3950208"/>
            <a:ext cx="8183880" cy="749808"/>
          </a:xfrm>
          <a:prstGeom prst="rect">
            <a:avLst/>
          </a:prstGeom>
          <a:solidFill>
            <a:srgbClr val="F7FAFC"/>
          </a:solidFill>
          <a:ln/>
        </p:spPr>
        <p:txBody>
          <a:bodyPr wrap="square" lIns="762" tIns="762" rIns="762" bIns="762" rtlCol="0" anchor="t">
            <a:normAutofit/>
          </a:bodyPr>
          <a:lstStyle/>
          <a:p>
            <a:pPr marL="0" indent="0">
              <a:buNone/>
            </a:pPr>
            <a:r>
              <a:rPr lang="en-US" sz="940" dirty="0">
                <a:solidFill>
                  <a:srgbClr val="1F2933"/>
                </a:solidFill>
              </a:rPr>
              <a:t>Trim, baseboards, casing, doors, shelving, built-in style units, deck boards, railings, exterior trim and small wood repairs.</a:t>
            </a:r>
            <a:endParaRPr lang="en-US" sz="940" dirty="0"/>
          </a:p>
        </p:txBody>
      </p:sp>
      <p:sp>
        <p:nvSpPr>
          <p:cNvPr id="18" name="Text 15"/>
          <p:cNvSpPr/>
          <p:nvPr/>
        </p:nvSpPr>
        <p:spPr>
          <a:xfrm>
            <a:off x="594360" y="4718304"/>
            <a:ext cx="2834640" cy="749808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762" tIns="762" rIns="762" bIns="762" rtlCol="0" anchor="t">
            <a:normAutofit/>
          </a:bodyPr>
          <a:lstStyle/>
          <a:p>
            <a:pPr marL="0" indent="0">
              <a:buNone/>
            </a:pPr>
            <a:r>
              <a:rPr lang="en-US" sz="940" dirty="0">
                <a:solidFill>
                  <a:srgbClr val="1F2933"/>
                </a:solidFill>
              </a:rPr>
              <a:t>Seasonal care</a:t>
            </a:r>
            <a:endParaRPr lang="en-US" sz="940" dirty="0"/>
          </a:p>
        </p:txBody>
      </p:sp>
      <p:sp>
        <p:nvSpPr>
          <p:cNvPr id="19" name="Text 16"/>
          <p:cNvSpPr/>
          <p:nvPr/>
        </p:nvSpPr>
        <p:spPr>
          <a:xfrm>
            <a:off x="3429000" y="4718304"/>
            <a:ext cx="8183880" cy="749808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762" tIns="762" rIns="762" bIns="762" rtlCol="0" anchor="t">
            <a:normAutofit/>
          </a:bodyPr>
          <a:lstStyle/>
          <a:p>
            <a:pPr marL="0" indent="0">
              <a:buNone/>
            </a:pPr>
            <a:r>
              <a:rPr lang="en-US" sz="940" dirty="0">
                <a:solidFill>
                  <a:srgbClr val="1F2933"/>
                </a:solidFill>
              </a:rPr>
              <a:t>Holiday lights, snow/ice, yard cleanup, mulch, leaf removal, gutter cleaning, winterization and weatherproofing.</a:t>
            </a:r>
            <a:endParaRPr lang="en-US" sz="94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4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C59D42"/>
          </a:solidFill>
          <a:ln w="12700">
            <a:solidFill>
              <a:srgbClr val="C59D42"/>
            </a:solidFill>
            <a:prstDash val="solid"/>
          </a:ln>
        </p:spPr>
      </p:sp>
      <p:pic>
        <p:nvPicPr>
          <p:cNvPr id="3" name="Image 0" descr="/mnt/data/sps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301752"/>
            <a:ext cx="960120" cy="38404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691640" y="320040"/>
            <a:ext cx="969264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rgbClr val="0B2236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Flexible hour bank system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1700784" y="713232"/>
            <a:ext cx="9509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5D6B78"/>
                </a:solidFill>
              </a:rPr>
              <a:t>Reserve technician time before small issues become big ones.</a:t>
            </a:r>
            <a:endParaRPr lang="en-US" sz="1050" dirty="0"/>
          </a:p>
        </p:txBody>
      </p:sp>
      <p:sp>
        <p:nvSpPr>
          <p:cNvPr id="6" name="Text 3"/>
          <p:cNvSpPr/>
          <p:nvPr/>
        </p:nvSpPr>
        <p:spPr>
          <a:xfrm>
            <a:off x="502920" y="6473952"/>
            <a:ext cx="41148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5D6B78"/>
                </a:solidFill>
              </a:rPr>
              <a:t>SPS Midwest • Protect, Maintain, Elevate</a:t>
            </a:r>
            <a:endParaRPr lang="en-US" sz="850" dirty="0"/>
          </a:p>
        </p:txBody>
      </p:sp>
      <p:sp>
        <p:nvSpPr>
          <p:cNvPr id="7" name="Text 4"/>
          <p:cNvSpPr/>
          <p:nvPr/>
        </p:nvSpPr>
        <p:spPr>
          <a:xfrm>
            <a:off x="7498080" y="6473952"/>
            <a:ext cx="41148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5D6B78"/>
                </a:solidFill>
              </a:rPr>
              <a:t>Residential</a:t>
            </a:r>
            <a:endParaRPr lang="en-US" sz="850" dirty="0"/>
          </a:p>
        </p:txBody>
      </p:sp>
      <p:pic>
        <p:nvPicPr>
          <p:cNvPr id="8" name="Image 1" descr="/mnt/data/gutter_side_108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" y="1207008"/>
            <a:ext cx="5303520" cy="4882896"/>
          </a:xfrm>
          <a:prstGeom prst="rect">
            <a:avLst/>
          </a:prstGeom>
        </p:spPr>
      </p:pic>
      <p:sp>
        <p:nvSpPr>
          <p:cNvPr id="9" name="Shape 5"/>
          <p:cNvSpPr/>
          <p:nvPr/>
        </p:nvSpPr>
        <p:spPr>
          <a:xfrm>
            <a:off x="502920" y="1207008"/>
            <a:ext cx="5303520" cy="73152"/>
          </a:xfrm>
          <a:prstGeom prst="rect">
            <a:avLst/>
          </a:prstGeom>
          <a:solidFill>
            <a:srgbClr val="C59D42"/>
          </a:solidFill>
          <a:ln w="12700">
            <a:solidFill>
              <a:srgbClr val="C59D42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6327648" y="1353312"/>
            <a:ext cx="52578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50" b="1" dirty="0">
                <a:solidFill>
                  <a:srgbClr val="0B2236"/>
                </a:solidFill>
              </a:rPr>
              <a:t>How it works</a:t>
            </a:r>
            <a:endParaRPr lang="en-US" sz="1550" dirty="0"/>
          </a:p>
        </p:txBody>
      </p:sp>
      <p:sp>
        <p:nvSpPr>
          <p:cNvPr id="11" name="Text 7"/>
          <p:cNvSpPr/>
          <p:nvPr/>
        </p:nvSpPr>
        <p:spPr>
          <a:xfrm>
            <a:off x="6327648" y="1682496"/>
            <a:ext cx="5257800" cy="86868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lang="en-US" sz="1150" dirty="0">
                <a:solidFill>
                  <a:srgbClr val="1F2933"/>
                </a:solidFill>
              </a:rPr>
              <a:t>Clients pre-purchase blocks of technician time on a monthly or annual basis and use those hours as needs arise for repairs, maintenance, and minor improvements.</a:t>
            </a:r>
            <a:endParaRPr lang="en-US" sz="1150" dirty="0"/>
          </a:p>
        </p:txBody>
      </p:sp>
      <p:sp>
        <p:nvSpPr>
          <p:cNvPr id="12" name="Text 8"/>
          <p:cNvSpPr/>
          <p:nvPr/>
        </p:nvSpPr>
        <p:spPr>
          <a:xfrm>
            <a:off x="6327648" y="2752344"/>
            <a:ext cx="52578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50" b="1" dirty="0">
                <a:solidFill>
                  <a:srgbClr val="0B2236"/>
                </a:solidFill>
              </a:rPr>
              <a:t>Why it matters</a:t>
            </a:r>
            <a:endParaRPr lang="en-US" sz="1550" dirty="0"/>
          </a:p>
        </p:txBody>
      </p:sp>
      <p:sp>
        <p:nvSpPr>
          <p:cNvPr id="13" name="Text 9"/>
          <p:cNvSpPr/>
          <p:nvPr/>
        </p:nvSpPr>
        <p:spPr>
          <a:xfrm>
            <a:off x="6327648" y="3081528"/>
            <a:ext cx="5257800" cy="77724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lang="en-US" sz="1150" dirty="0">
                <a:solidFill>
                  <a:srgbClr val="1F2933"/>
                </a:solidFill>
              </a:rPr>
              <a:t>Predictable costs, faster scheduling, fewer surprises, and a clearer path to keeping the home safe, functional, and well-maintained.</a:t>
            </a:r>
            <a:endParaRPr lang="en-US" sz="1150" dirty="0"/>
          </a:p>
        </p:txBody>
      </p:sp>
      <p:sp>
        <p:nvSpPr>
          <p:cNvPr id="14" name="Text 10"/>
          <p:cNvSpPr/>
          <p:nvPr/>
        </p:nvSpPr>
        <p:spPr>
          <a:xfrm>
            <a:off x="6327648" y="4059936"/>
            <a:ext cx="52578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50" b="1" dirty="0">
                <a:solidFill>
                  <a:srgbClr val="0B2236"/>
                </a:solidFill>
              </a:rPr>
              <a:t>Best-fit uses</a:t>
            </a:r>
            <a:endParaRPr lang="en-US" sz="1550" dirty="0"/>
          </a:p>
        </p:txBody>
      </p:sp>
      <p:sp>
        <p:nvSpPr>
          <p:cNvPr id="15" name="Text 11"/>
          <p:cNvSpPr/>
          <p:nvPr/>
        </p:nvSpPr>
        <p:spPr>
          <a:xfrm>
            <a:off x="6327648" y="4389120"/>
            <a:ext cx="5257800" cy="86868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lang="en-US" sz="1150" dirty="0">
                <a:solidFill>
                  <a:srgbClr val="1F2933"/>
                </a:solidFill>
              </a:rPr>
              <a:t>Recurring maintenance, move-in punch lists, seasonal tune-ups, aging-home upkeep, safety items, and minor improvements that never seem to get done.</a:t>
            </a:r>
            <a:endParaRPr lang="en-US" sz="11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4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C59D42"/>
          </a:solidFill>
          <a:ln w="12700">
            <a:solidFill>
              <a:srgbClr val="C59D42"/>
            </a:solidFill>
            <a:prstDash val="solid"/>
          </a:ln>
        </p:spPr>
      </p:sp>
      <p:pic>
        <p:nvPicPr>
          <p:cNvPr id="3" name="Image 0" descr="/mnt/data/sps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301752"/>
            <a:ext cx="960120" cy="38404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691640" y="320040"/>
            <a:ext cx="969264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rgbClr val="0B2236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a Steward visit works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1700784" y="713232"/>
            <a:ext cx="9509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5D6B78"/>
                </a:solidFill>
              </a:rPr>
              <a:t>Simple, transparent, and built for repeat use.</a:t>
            </a:r>
            <a:endParaRPr lang="en-US" sz="1050" dirty="0"/>
          </a:p>
        </p:txBody>
      </p:sp>
      <p:sp>
        <p:nvSpPr>
          <p:cNvPr id="6" name="Text 3"/>
          <p:cNvSpPr/>
          <p:nvPr/>
        </p:nvSpPr>
        <p:spPr>
          <a:xfrm>
            <a:off x="502920" y="6473952"/>
            <a:ext cx="41148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5D6B78"/>
                </a:solidFill>
              </a:rPr>
              <a:t>SPS Midwest • Protect, Maintain, Elevate</a:t>
            </a:r>
            <a:endParaRPr lang="en-US" sz="850" dirty="0"/>
          </a:p>
        </p:txBody>
      </p:sp>
      <p:sp>
        <p:nvSpPr>
          <p:cNvPr id="7" name="Text 4"/>
          <p:cNvSpPr/>
          <p:nvPr/>
        </p:nvSpPr>
        <p:spPr>
          <a:xfrm>
            <a:off x="7498080" y="6473952"/>
            <a:ext cx="41148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5D6B78"/>
                </a:solidFill>
              </a:rPr>
              <a:t>Residential</a:t>
            </a:r>
            <a:endParaRPr lang="en-US" sz="850" dirty="0"/>
          </a:p>
        </p:txBody>
      </p:sp>
      <p:sp>
        <p:nvSpPr>
          <p:cNvPr id="8" name="Shape 5"/>
          <p:cNvSpPr/>
          <p:nvPr/>
        </p:nvSpPr>
        <p:spPr>
          <a:xfrm>
            <a:off x="658368" y="1508760"/>
            <a:ext cx="2044598" cy="4343400"/>
          </a:xfrm>
          <a:prstGeom prst="roundRect">
            <a:avLst>
              <a:gd name="adj" fmla="val 3578"/>
            </a:avLst>
          </a:prstGeom>
          <a:solidFill>
            <a:srgbClr val="FFFFFF"/>
          </a:solidFill>
          <a:ln w="12700">
            <a:solidFill>
              <a:srgbClr val="D7E1E8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795528" y="1719072"/>
            <a:ext cx="6400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C59D42"/>
                </a:solidFill>
              </a:rPr>
              <a:t>01</a:t>
            </a: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795528" y="2148840"/>
            <a:ext cx="1770278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0B2236"/>
                </a:solidFill>
              </a:rPr>
              <a:t>Request service</a:t>
            </a:r>
            <a:endParaRPr lang="en-US" sz="1400" dirty="0"/>
          </a:p>
        </p:txBody>
      </p:sp>
      <p:sp>
        <p:nvSpPr>
          <p:cNvPr id="11" name="Text 8"/>
          <p:cNvSpPr/>
          <p:nvPr/>
        </p:nvSpPr>
        <p:spPr>
          <a:xfrm>
            <a:off x="795528" y="2788920"/>
            <a:ext cx="1770278" cy="24688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070" dirty="0">
                <a:solidFill>
                  <a:srgbClr val="1F2933"/>
                </a:solidFill>
              </a:rPr>
              <a:t>Submit a request, send photos, or book through the website/portal.</a:t>
            </a:r>
            <a:endParaRPr lang="en-US" sz="1070" dirty="0"/>
          </a:p>
        </p:txBody>
      </p:sp>
      <p:sp>
        <p:nvSpPr>
          <p:cNvPr id="12" name="Shape 9"/>
          <p:cNvSpPr/>
          <p:nvPr/>
        </p:nvSpPr>
        <p:spPr>
          <a:xfrm>
            <a:off x="2867558" y="1508760"/>
            <a:ext cx="2044598" cy="4343400"/>
          </a:xfrm>
          <a:prstGeom prst="roundRect">
            <a:avLst>
              <a:gd name="adj" fmla="val 3578"/>
            </a:avLst>
          </a:prstGeom>
          <a:solidFill>
            <a:srgbClr val="EAF3F7"/>
          </a:solidFill>
          <a:ln w="12700">
            <a:solidFill>
              <a:srgbClr val="D7E1E8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3004718" y="1719072"/>
            <a:ext cx="6400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C59D42"/>
                </a:solidFill>
              </a:rPr>
              <a:t>02</a:t>
            </a:r>
            <a:endParaRPr lang="en-US" sz="1500" dirty="0"/>
          </a:p>
        </p:txBody>
      </p:sp>
      <p:sp>
        <p:nvSpPr>
          <p:cNvPr id="14" name="Text 11"/>
          <p:cNvSpPr/>
          <p:nvPr/>
        </p:nvSpPr>
        <p:spPr>
          <a:xfrm>
            <a:off x="3004718" y="2148840"/>
            <a:ext cx="1770278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0B2236"/>
                </a:solidFill>
              </a:rPr>
              <a:t>Review scope</a:t>
            </a:r>
            <a:endParaRPr lang="en-US" sz="1400" dirty="0"/>
          </a:p>
        </p:txBody>
      </p:sp>
      <p:sp>
        <p:nvSpPr>
          <p:cNvPr id="15" name="Text 12"/>
          <p:cNvSpPr/>
          <p:nvPr/>
        </p:nvSpPr>
        <p:spPr>
          <a:xfrm>
            <a:off x="3004718" y="2788920"/>
            <a:ext cx="1770278" cy="24688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070" dirty="0">
                <a:solidFill>
                  <a:srgbClr val="1F2933"/>
                </a:solidFill>
              </a:rPr>
              <a:t>We review the issue, clarify details, and determine the right visit type.</a:t>
            </a:r>
            <a:endParaRPr lang="en-US" sz="1070" dirty="0"/>
          </a:p>
        </p:txBody>
      </p:sp>
      <p:sp>
        <p:nvSpPr>
          <p:cNvPr id="16" name="Shape 13"/>
          <p:cNvSpPr/>
          <p:nvPr/>
        </p:nvSpPr>
        <p:spPr>
          <a:xfrm>
            <a:off x="5076749" y="1508760"/>
            <a:ext cx="2044598" cy="4343400"/>
          </a:xfrm>
          <a:prstGeom prst="roundRect">
            <a:avLst>
              <a:gd name="adj" fmla="val 3578"/>
            </a:avLst>
          </a:prstGeom>
          <a:solidFill>
            <a:srgbClr val="FFFFFF"/>
          </a:solidFill>
          <a:ln w="12700">
            <a:solidFill>
              <a:srgbClr val="D7E1E8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5213909" y="1719072"/>
            <a:ext cx="6400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C59D42"/>
                </a:solidFill>
              </a:rPr>
              <a:t>03</a:t>
            </a:r>
            <a:endParaRPr lang="en-US" sz="1500" dirty="0"/>
          </a:p>
        </p:txBody>
      </p:sp>
      <p:sp>
        <p:nvSpPr>
          <p:cNvPr id="18" name="Text 15"/>
          <p:cNvSpPr/>
          <p:nvPr/>
        </p:nvSpPr>
        <p:spPr>
          <a:xfrm>
            <a:off x="5213909" y="2148840"/>
            <a:ext cx="1770278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0B2236"/>
                </a:solidFill>
              </a:rPr>
              <a:t>Complete work</a:t>
            </a:r>
            <a:endParaRPr lang="en-US" sz="1400" dirty="0"/>
          </a:p>
        </p:txBody>
      </p:sp>
      <p:sp>
        <p:nvSpPr>
          <p:cNvPr id="19" name="Text 16"/>
          <p:cNvSpPr/>
          <p:nvPr/>
        </p:nvSpPr>
        <p:spPr>
          <a:xfrm>
            <a:off x="5213909" y="2788920"/>
            <a:ext cx="1770278" cy="24688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070" dirty="0">
                <a:solidFill>
                  <a:srgbClr val="1F2933"/>
                </a:solidFill>
              </a:rPr>
              <a:t>The technician works through the highest-priority items during the scheduled visit.</a:t>
            </a:r>
            <a:endParaRPr lang="en-US" sz="1070" dirty="0"/>
          </a:p>
        </p:txBody>
      </p:sp>
      <p:sp>
        <p:nvSpPr>
          <p:cNvPr id="20" name="Shape 17"/>
          <p:cNvSpPr/>
          <p:nvPr/>
        </p:nvSpPr>
        <p:spPr>
          <a:xfrm>
            <a:off x="7285939" y="1508760"/>
            <a:ext cx="2044598" cy="4343400"/>
          </a:xfrm>
          <a:prstGeom prst="roundRect">
            <a:avLst>
              <a:gd name="adj" fmla="val 3578"/>
            </a:avLst>
          </a:prstGeom>
          <a:solidFill>
            <a:srgbClr val="EAF3F7"/>
          </a:solidFill>
          <a:ln w="12700">
            <a:solidFill>
              <a:srgbClr val="D7E1E8"/>
            </a:solidFill>
            <a:prstDash val="solid"/>
          </a:ln>
        </p:spPr>
      </p:sp>
      <p:sp>
        <p:nvSpPr>
          <p:cNvPr id="21" name="Text 18"/>
          <p:cNvSpPr/>
          <p:nvPr/>
        </p:nvSpPr>
        <p:spPr>
          <a:xfrm>
            <a:off x="7423099" y="1719072"/>
            <a:ext cx="6400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C59D42"/>
                </a:solidFill>
              </a:rPr>
              <a:t>04</a:t>
            </a:r>
            <a:endParaRPr lang="en-US" sz="1500" dirty="0"/>
          </a:p>
        </p:txBody>
      </p:sp>
      <p:sp>
        <p:nvSpPr>
          <p:cNvPr id="22" name="Text 19"/>
          <p:cNvSpPr/>
          <p:nvPr/>
        </p:nvSpPr>
        <p:spPr>
          <a:xfrm>
            <a:off x="7423099" y="2148840"/>
            <a:ext cx="1770278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0B2236"/>
                </a:solidFill>
              </a:rPr>
              <a:t>Follow up</a:t>
            </a:r>
            <a:endParaRPr lang="en-US" sz="1400" dirty="0"/>
          </a:p>
        </p:txBody>
      </p:sp>
      <p:sp>
        <p:nvSpPr>
          <p:cNvPr id="23" name="Text 20"/>
          <p:cNvSpPr/>
          <p:nvPr/>
        </p:nvSpPr>
        <p:spPr>
          <a:xfrm>
            <a:off x="7423099" y="2788920"/>
            <a:ext cx="1770278" cy="24688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070" dirty="0">
                <a:solidFill>
                  <a:srgbClr val="1F2933"/>
                </a:solidFill>
              </a:rPr>
              <a:t>You receive next-step recommendations, reminders, and opportunities to book future care.</a:t>
            </a:r>
            <a:endParaRPr lang="en-US" sz="1070" dirty="0"/>
          </a:p>
        </p:txBody>
      </p:sp>
      <p:sp>
        <p:nvSpPr>
          <p:cNvPr id="24" name="Shape 21"/>
          <p:cNvSpPr/>
          <p:nvPr/>
        </p:nvSpPr>
        <p:spPr>
          <a:xfrm>
            <a:off x="9495130" y="1508760"/>
            <a:ext cx="2044598" cy="4343400"/>
          </a:xfrm>
          <a:prstGeom prst="roundRect">
            <a:avLst>
              <a:gd name="adj" fmla="val 3578"/>
            </a:avLst>
          </a:prstGeom>
          <a:solidFill>
            <a:srgbClr val="FFFFFF"/>
          </a:solidFill>
          <a:ln w="12700">
            <a:solidFill>
              <a:srgbClr val="D7E1E8"/>
            </a:solidFill>
            <a:prstDash val="solid"/>
          </a:ln>
        </p:spPr>
      </p:sp>
      <p:sp>
        <p:nvSpPr>
          <p:cNvPr id="25" name="Text 22"/>
          <p:cNvSpPr/>
          <p:nvPr/>
        </p:nvSpPr>
        <p:spPr>
          <a:xfrm>
            <a:off x="9632290" y="1719072"/>
            <a:ext cx="6400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C59D42"/>
                </a:solidFill>
              </a:rPr>
              <a:t>05</a:t>
            </a:r>
            <a:endParaRPr lang="en-US" sz="1500" dirty="0"/>
          </a:p>
        </p:txBody>
      </p:sp>
      <p:sp>
        <p:nvSpPr>
          <p:cNvPr id="26" name="Text 23"/>
          <p:cNvSpPr/>
          <p:nvPr/>
        </p:nvSpPr>
        <p:spPr>
          <a:xfrm>
            <a:off x="9632290" y="2148840"/>
            <a:ext cx="1770278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0B2236"/>
                </a:solidFill>
              </a:rPr>
              <a:t>Maintain over time</a:t>
            </a:r>
            <a:endParaRPr lang="en-US" sz="1400" dirty="0"/>
          </a:p>
        </p:txBody>
      </p:sp>
      <p:sp>
        <p:nvSpPr>
          <p:cNvPr id="27" name="Text 24"/>
          <p:cNvSpPr/>
          <p:nvPr/>
        </p:nvSpPr>
        <p:spPr>
          <a:xfrm>
            <a:off x="9632290" y="2788920"/>
            <a:ext cx="1770278" cy="24688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070" dirty="0">
                <a:solidFill>
                  <a:srgbClr val="1F2933"/>
                </a:solidFill>
              </a:rPr>
              <a:t>One-time jobs can turn into hour bank or seasonal maintenance plans.</a:t>
            </a:r>
            <a:endParaRPr lang="en-US" sz="107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4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C59D42"/>
          </a:solidFill>
          <a:ln w="12700">
            <a:solidFill>
              <a:srgbClr val="C59D42"/>
            </a:solidFill>
            <a:prstDash val="solid"/>
          </a:ln>
        </p:spPr>
      </p:sp>
      <p:pic>
        <p:nvPicPr>
          <p:cNvPr id="3" name="Image 0" descr="/mnt/data/sps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301752"/>
            <a:ext cx="960120" cy="38404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691640" y="320040"/>
            <a:ext cx="969264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rgbClr val="0B2236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Popular residential packages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1700784" y="713232"/>
            <a:ext cx="9509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5D6B78"/>
                </a:solidFill>
              </a:rPr>
              <a:t>Client-friendly bundles that make it easier to say yes.</a:t>
            </a:r>
            <a:endParaRPr lang="en-US" sz="1050" dirty="0"/>
          </a:p>
        </p:txBody>
      </p:sp>
      <p:sp>
        <p:nvSpPr>
          <p:cNvPr id="6" name="Text 3"/>
          <p:cNvSpPr/>
          <p:nvPr/>
        </p:nvSpPr>
        <p:spPr>
          <a:xfrm>
            <a:off x="502920" y="6473952"/>
            <a:ext cx="41148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5D6B78"/>
                </a:solidFill>
              </a:rPr>
              <a:t>SPS Midwest • Protect, Maintain, Elevate</a:t>
            </a:r>
            <a:endParaRPr lang="en-US" sz="850" dirty="0"/>
          </a:p>
        </p:txBody>
      </p:sp>
      <p:sp>
        <p:nvSpPr>
          <p:cNvPr id="7" name="Text 4"/>
          <p:cNvSpPr/>
          <p:nvPr/>
        </p:nvSpPr>
        <p:spPr>
          <a:xfrm>
            <a:off x="7498080" y="6473952"/>
            <a:ext cx="41148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5D6B78"/>
                </a:solidFill>
              </a:rPr>
              <a:t>Residential</a:t>
            </a:r>
            <a:endParaRPr lang="en-US" sz="850" dirty="0"/>
          </a:p>
        </p:txBody>
      </p:sp>
      <p:sp>
        <p:nvSpPr>
          <p:cNvPr id="8" name="Text 5"/>
          <p:cNvSpPr/>
          <p:nvPr/>
        </p:nvSpPr>
        <p:spPr>
          <a:xfrm>
            <a:off x="594360" y="1234440"/>
            <a:ext cx="2834640" cy="384048"/>
          </a:xfrm>
          <a:prstGeom prst="rect">
            <a:avLst/>
          </a:prstGeom>
          <a:solidFill>
            <a:srgbClr val="0B2236"/>
          </a:solidFill>
          <a:ln/>
        </p:spPr>
        <p:txBody>
          <a:bodyPr wrap="square" lIns="762" tIns="762" rIns="762" bIns="762" rtlCol="0" anchor="ctr">
            <a:normAutofit/>
          </a:bodyPr>
          <a:lstStyle/>
          <a:p>
            <a:pPr marL="0" indent="0">
              <a:buNone/>
            </a:pPr>
            <a:r>
              <a:rPr lang="en-US" sz="1080" b="1" dirty="0">
                <a:solidFill>
                  <a:srgbClr val="FFFFFF"/>
                </a:solidFill>
              </a:rPr>
              <a:t>Package</a:t>
            </a:r>
            <a:endParaRPr lang="en-US" sz="1080" dirty="0"/>
          </a:p>
        </p:txBody>
      </p:sp>
      <p:sp>
        <p:nvSpPr>
          <p:cNvPr id="9" name="Text 6"/>
          <p:cNvSpPr/>
          <p:nvPr/>
        </p:nvSpPr>
        <p:spPr>
          <a:xfrm>
            <a:off x="3429000" y="1234440"/>
            <a:ext cx="4091940" cy="384048"/>
          </a:xfrm>
          <a:prstGeom prst="rect">
            <a:avLst/>
          </a:prstGeom>
          <a:solidFill>
            <a:srgbClr val="0B2236"/>
          </a:solidFill>
          <a:ln/>
        </p:spPr>
        <p:txBody>
          <a:bodyPr wrap="square" lIns="762" tIns="762" rIns="762" bIns="762" rtlCol="0" anchor="ctr">
            <a:normAutofit/>
          </a:bodyPr>
          <a:lstStyle/>
          <a:p>
            <a:pPr marL="0" indent="0">
              <a:buNone/>
            </a:pPr>
            <a:r>
              <a:rPr lang="en-US" sz="1080" b="1" dirty="0">
                <a:solidFill>
                  <a:srgbClr val="FFFFFF"/>
                </a:solidFill>
              </a:rPr>
              <a:t>Best for</a:t>
            </a:r>
            <a:endParaRPr lang="en-US" sz="1080" dirty="0"/>
          </a:p>
        </p:txBody>
      </p:sp>
      <p:sp>
        <p:nvSpPr>
          <p:cNvPr id="10" name="Text 7"/>
          <p:cNvSpPr/>
          <p:nvPr/>
        </p:nvSpPr>
        <p:spPr>
          <a:xfrm>
            <a:off x="7520940" y="1234440"/>
            <a:ext cx="4091940" cy="384048"/>
          </a:xfrm>
          <a:prstGeom prst="rect">
            <a:avLst/>
          </a:prstGeom>
          <a:solidFill>
            <a:srgbClr val="0B2236"/>
          </a:solidFill>
          <a:ln/>
        </p:spPr>
        <p:txBody>
          <a:bodyPr wrap="square" lIns="762" tIns="762" rIns="762" bIns="762" rtlCol="0" anchor="ctr">
            <a:normAutofit/>
          </a:bodyPr>
          <a:lstStyle/>
          <a:p>
            <a:pPr marL="0" indent="0">
              <a:buNone/>
            </a:pPr>
            <a:r>
              <a:rPr lang="en-US" sz="1080" b="1" dirty="0">
                <a:solidFill>
                  <a:srgbClr val="FFFFFF"/>
                </a:solidFill>
              </a:rPr>
              <a:t>Value</a:t>
            </a:r>
            <a:endParaRPr lang="en-US" sz="1080" dirty="0"/>
          </a:p>
        </p:txBody>
      </p:sp>
      <p:sp>
        <p:nvSpPr>
          <p:cNvPr id="11" name="Text 8"/>
          <p:cNvSpPr/>
          <p:nvPr/>
        </p:nvSpPr>
        <p:spPr>
          <a:xfrm>
            <a:off x="594360" y="1645920"/>
            <a:ext cx="2834640" cy="749808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762" tIns="762" rIns="762" bIns="762" rtlCol="0" anchor="t">
            <a:normAutofit/>
          </a:bodyPr>
          <a:lstStyle/>
          <a:p>
            <a:pPr marL="0" indent="0">
              <a:buNone/>
            </a:pPr>
            <a:r>
              <a:rPr lang="en-US" sz="940" dirty="0">
                <a:solidFill>
                  <a:srgbClr val="1F2933"/>
                </a:solidFill>
              </a:rPr>
              <a:t>New Homeowner Punch List</a:t>
            </a:r>
            <a:endParaRPr lang="en-US" sz="940" dirty="0"/>
          </a:p>
        </p:txBody>
      </p:sp>
      <p:sp>
        <p:nvSpPr>
          <p:cNvPr id="12" name="Text 9"/>
          <p:cNvSpPr/>
          <p:nvPr/>
        </p:nvSpPr>
        <p:spPr>
          <a:xfrm>
            <a:off x="3429000" y="1645920"/>
            <a:ext cx="4091940" cy="749808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762" tIns="762" rIns="762" bIns="762" rtlCol="0" anchor="t">
            <a:normAutofit/>
          </a:bodyPr>
          <a:lstStyle/>
          <a:p>
            <a:pPr marL="0" indent="0">
              <a:buNone/>
            </a:pPr>
            <a:r>
              <a:rPr lang="en-US" sz="940" dirty="0">
                <a:solidFill>
                  <a:srgbClr val="1F2933"/>
                </a:solidFill>
              </a:rPr>
              <a:t>Recent movers</a:t>
            </a:r>
            <a:endParaRPr lang="en-US" sz="940" dirty="0"/>
          </a:p>
        </p:txBody>
      </p:sp>
      <p:sp>
        <p:nvSpPr>
          <p:cNvPr id="13" name="Text 10"/>
          <p:cNvSpPr/>
          <p:nvPr/>
        </p:nvSpPr>
        <p:spPr>
          <a:xfrm>
            <a:off x="7520940" y="1645920"/>
            <a:ext cx="4091940" cy="749808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762" tIns="762" rIns="762" bIns="762" rtlCol="0" anchor="t">
            <a:normAutofit/>
          </a:bodyPr>
          <a:lstStyle/>
          <a:p>
            <a:pPr marL="0" indent="0">
              <a:buNone/>
            </a:pPr>
            <a:r>
              <a:rPr lang="en-US" sz="940" dirty="0">
                <a:solidFill>
                  <a:srgbClr val="1F2933"/>
                </a:solidFill>
              </a:rPr>
              <a:t>Installations, assembly, hanging, door adjustments, draft sealing, hardware, and early maintenance priorities.</a:t>
            </a:r>
            <a:endParaRPr lang="en-US" sz="940" dirty="0"/>
          </a:p>
        </p:txBody>
      </p:sp>
      <p:sp>
        <p:nvSpPr>
          <p:cNvPr id="14" name="Text 11"/>
          <p:cNvSpPr/>
          <p:nvPr/>
        </p:nvSpPr>
        <p:spPr>
          <a:xfrm>
            <a:off x="594360" y="2414016"/>
            <a:ext cx="2834640" cy="749808"/>
          </a:xfrm>
          <a:prstGeom prst="rect">
            <a:avLst/>
          </a:prstGeom>
          <a:solidFill>
            <a:srgbClr val="F7FAFC"/>
          </a:solidFill>
          <a:ln/>
        </p:spPr>
        <p:txBody>
          <a:bodyPr wrap="square" lIns="762" tIns="762" rIns="762" bIns="762" rtlCol="0" anchor="t">
            <a:normAutofit/>
          </a:bodyPr>
          <a:lstStyle/>
          <a:p>
            <a:pPr marL="0" indent="0">
              <a:buNone/>
            </a:pPr>
            <a:r>
              <a:rPr lang="en-US" sz="940" dirty="0">
                <a:solidFill>
                  <a:srgbClr val="1F2933"/>
                </a:solidFill>
              </a:rPr>
              <a:t>Seasonal Steward Tune-Up</a:t>
            </a:r>
            <a:endParaRPr lang="en-US" sz="940" dirty="0"/>
          </a:p>
        </p:txBody>
      </p:sp>
      <p:sp>
        <p:nvSpPr>
          <p:cNvPr id="15" name="Text 12"/>
          <p:cNvSpPr/>
          <p:nvPr/>
        </p:nvSpPr>
        <p:spPr>
          <a:xfrm>
            <a:off x="3429000" y="2414016"/>
            <a:ext cx="4091940" cy="749808"/>
          </a:xfrm>
          <a:prstGeom prst="rect">
            <a:avLst/>
          </a:prstGeom>
          <a:solidFill>
            <a:srgbClr val="F7FAFC"/>
          </a:solidFill>
          <a:ln/>
        </p:spPr>
        <p:txBody>
          <a:bodyPr wrap="square" lIns="762" tIns="762" rIns="762" bIns="762" rtlCol="0" anchor="t">
            <a:normAutofit/>
          </a:bodyPr>
          <a:lstStyle/>
          <a:p>
            <a:pPr marL="0" indent="0">
              <a:buNone/>
            </a:pPr>
            <a:r>
              <a:rPr lang="en-US" sz="940" dirty="0">
                <a:solidFill>
                  <a:srgbClr val="1F2933"/>
                </a:solidFill>
              </a:rPr>
              <a:t>Busy homeowners</a:t>
            </a:r>
            <a:endParaRPr lang="en-US" sz="940" dirty="0"/>
          </a:p>
        </p:txBody>
      </p:sp>
      <p:sp>
        <p:nvSpPr>
          <p:cNvPr id="16" name="Text 13"/>
          <p:cNvSpPr/>
          <p:nvPr/>
        </p:nvSpPr>
        <p:spPr>
          <a:xfrm>
            <a:off x="7520940" y="2414016"/>
            <a:ext cx="4091940" cy="749808"/>
          </a:xfrm>
          <a:prstGeom prst="rect">
            <a:avLst/>
          </a:prstGeom>
          <a:solidFill>
            <a:srgbClr val="F7FAFC"/>
          </a:solidFill>
          <a:ln/>
        </p:spPr>
        <p:txBody>
          <a:bodyPr wrap="square" lIns="762" tIns="762" rIns="762" bIns="762" rtlCol="0" anchor="t">
            <a:normAutofit/>
          </a:bodyPr>
          <a:lstStyle/>
          <a:p>
            <a:pPr marL="0" indent="0">
              <a:buNone/>
            </a:pPr>
            <a:r>
              <a:rPr lang="en-US" sz="940" dirty="0">
                <a:solidFill>
                  <a:srgbClr val="1F2933"/>
                </a:solidFill>
              </a:rPr>
              <a:t>Spring/fall maintenance, gutters, filters, caulking, safety checks, and prioritized recommendations.</a:t>
            </a:r>
            <a:endParaRPr lang="en-US" sz="940" dirty="0"/>
          </a:p>
        </p:txBody>
      </p:sp>
      <p:sp>
        <p:nvSpPr>
          <p:cNvPr id="17" name="Text 14"/>
          <p:cNvSpPr/>
          <p:nvPr/>
        </p:nvSpPr>
        <p:spPr>
          <a:xfrm>
            <a:off x="594360" y="3182112"/>
            <a:ext cx="2834640" cy="749808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762" tIns="762" rIns="762" bIns="762" rtlCol="0" anchor="t">
            <a:normAutofit/>
          </a:bodyPr>
          <a:lstStyle/>
          <a:p>
            <a:pPr marL="0" indent="0">
              <a:buNone/>
            </a:pPr>
            <a:r>
              <a:rPr lang="en-US" sz="940" dirty="0">
                <a:solidFill>
                  <a:srgbClr val="1F2933"/>
                </a:solidFill>
              </a:rPr>
              <a:t>Winterization &amp; Safety</a:t>
            </a:r>
            <a:endParaRPr lang="en-US" sz="940" dirty="0"/>
          </a:p>
        </p:txBody>
      </p:sp>
      <p:sp>
        <p:nvSpPr>
          <p:cNvPr id="18" name="Text 15"/>
          <p:cNvSpPr/>
          <p:nvPr/>
        </p:nvSpPr>
        <p:spPr>
          <a:xfrm>
            <a:off x="3429000" y="3182112"/>
            <a:ext cx="4091940" cy="749808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762" tIns="762" rIns="762" bIns="762" rtlCol="0" anchor="t">
            <a:normAutofit/>
          </a:bodyPr>
          <a:lstStyle/>
          <a:p>
            <a:pPr marL="0" indent="0">
              <a:buNone/>
            </a:pPr>
            <a:r>
              <a:rPr lang="en-US" sz="940" dirty="0">
                <a:solidFill>
                  <a:srgbClr val="1F2933"/>
                </a:solidFill>
              </a:rPr>
              <a:t>Older homes / rentals</a:t>
            </a:r>
            <a:endParaRPr lang="en-US" sz="940" dirty="0"/>
          </a:p>
        </p:txBody>
      </p:sp>
      <p:sp>
        <p:nvSpPr>
          <p:cNvPr id="19" name="Text 16"/>
          <p:cNvSpPr/>
          <p:nvPr/>
        </p:nvSpPr>
        <p:spPr>
          <a:xfrm>
            <a:off x="7520940" y="3182112"/>
            <a:ext cx="4091940" cy="749808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762" tIns="762" rIns="762" bIns="762" rtlCol="0" anchor="t">
            <a:normAutofit/>
          </a:bodyPr>
          <a:lstStyle/>
          <a:p>
            <a:pPr marL="0" indent="0">
              <a:buNone/>
            </a:pPr>
            <a:r>
              <a:rPr lang="en-US" sz="940" dirty="0">
                <a:solidFill>
                  <a:srgbClr val="1F2933"/>
                </a:solidFill>
              </a:rPr>
              <a:t>Hose bibs, weatherstripping, handrails, detectors, filters, steps, and cold-weather readiness.</a:t>
            </a:r>
            <a:endParaRPr lang="en-US" sz="940" dirty="0"/>
          </a:p>
        </p:txBody>
      </p:sp>
      <p:sp>
        <p:nvSpPr>
          <p:cNvPr id="20" name="Text 17"/>
          <p:cNvSpPr/>
          <p:nvPr/>
        </p:nvSpPr>
        <p:spPr>
          <a:xfrm>
            <a:off x="594360" y="3950208"/>
            <a:ext cx="2834640" cy="749808"/>
          </a:xfrm>
          <a:prstGeom prst="rect">
            <a:avLst/>
          </a:prstGeom>
          <a:solidFill>
            <a:srgbClr val="F7FAFC"/>
          </a:solidFill>
          <a:ln/>
        </p:spPr>
        <p:txBody>
          <a:bodyPr wrap="square" lIns="762" tIns="762" rIns="762" bIns="762" rtlCol="0" anchor="t">
            <a:normAutofit/>
          </a:bodyPr>
          <a:lstStyle/>
          <a:p>
            <a:pPr marL="0" indent="0">
              <a:buNone/>
            </a:pPr>
            <a:r>
              <a:rPr lang="en-US" sz="940" dirty="0">
                <a:solidFill>
                  <a:srgbClr val="1F2933"/>
                </a:solidFill>
              </a:rPr>
              <a:t>Holiday Prep &amp; Lighting</a:t>
            </a:r>
            <a:endParaRPr lang="en-US" sz="940" dirty="0"/>
          </a:p>
        </p:txBody>
      </p:sp>
      <p:sp>
        <p:nvSpPr>
          <p:cNvPr id="21" name="Text 18"/>
          <p:cNvSpPr/>
          <p:nvPr/>
        </p:nvSpPr>
        <p:spPr>
          <a:xfrm>
            <a:off x="3429000" y="3950208"/>
            <a:ext cx="4091940" cy="749808"/>
          </a:xfrm>
          <a:prstGeom prst="rect">
            <a:avLst/>
          </a:prstGeom>
          <a:solidFill>
            <a:srgbClr val="F7FAFC"/>
          </a:solidFill>
          <a:ln/>
        </p:spPr>
        <p:txBody>
          <a:bodyPr wrap="square" lIns="762" tIns="762" rIns="762" bIns="762" rtlCol="0" anchor="t">
            <a:normAutofit/>
          </a:bodyPr>
          <a:lstStyle/>
          <a:p>
            <a:pPr marL="0" indent="0">
              <a:buNone/>
            </a:pPr>
            <a:r>
              <a:rPr lang="en-US" sz="940" dirty="0">
                <a:solidFill>
                  <a:srgbClr val="1F2933"/>
                </a:solidFill>
              </a:rPr>
              <a:t>Holiday households</a:t>
            </a:r>
            <a:endParaRPr lang="en-US" sz="940" dirty="0"/>
          </a:p>
        </p:txBody>
      </p:sp>
      <p:sp>
        <p:nvSpPr>
          <p:cNvPr id="22" name="Text 19"/>
          <p:cNvSpPr/>
          <p:nvPr/>
        </p:nvSpPr>
        <p:spPr>
          <a:xfrm>
            <a:off x="7520940" y="3950208"/>
            <a:ext cx="4091940" cy="749808"/>
          </a:xfrm>
          <a:prstGeom prst="rect">
            <a:avLst/>
          </a:prstGeom>
          <a:solidFill>
            <a:srgbClr val="F7FAFC"/>
          </a:solidFill>
          <a:ln/>
        </p:spPr>
        <p:txBody>
          <a:bodyPr wrap="square" lIns="762" tIns="762" rIns="762" bIns="762" rtlCol="0" anchor="t">
            <a:normAutofit/>
          </a:bodyPr>
          <a:lstStyle/>
          <a:p>
            <a:pPr marL="0" indent="0">
              <a:buNone/>
            </a:pPr>
            <a:r>
              <a:rPr lang="en-US" sz="940" dirty="0">
                <a:solidFill>
                  <a:srgbClr val="1F2933"/>
                </a:solidFill>
              </a:rPr>
              <a:t>Lighting, décor support, guest-area touch-ups, entry safety, and post-season takedown options.</a:t>
            </a:r>
            <a:endParaRPr lang="en-US" sz="940" dirty="0"/>
          </a:p>
        </p:txBody>
      </p:sp>
      <p:sp>
        <p:nvSpPr>
          <p:cNvPr id="23" name="Text 20"/>
          <p:cNvSpPr/>
          <p:nvPr/>
        </p:nvSpPr>
        <p:spPr>
          <a:xfrm>
            <a:off x="594360" y="4718304"/>
            <a:ext cx="2834640" cy="749808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762" tIns="762" rIns="762" bIns="762" rtlCol="0" anchor="t">
            <a:normAutofit/>
          </a:bodyPr>
          <a:lstStyle/>
          <a:p>
            <a:pPr marL="0" indent="0">
              <a:buNone/>
            </a:pPr>
            <a:r>
              <a:rPr lang="en-US" sz="940" dirty="0">
                <a:solidFill>
                  <a:srgbClr val="1F2933"/>
                </a:solidFill>
              </a:rPr>
              <a:t>Ongoing Steward Hour Bank</a:t>
            </a:r>
            <a:endParaRPr lang="en-US" sz="940" dirty="0"/>
          </a:p>
        </p:txBody>
      </p:sp>
      <p:sp>
        <p:nvSpPr>
          <p:cNvPr id="24" name="Text 21"/>
          <p:cNvSpPr/>
          <p:nvPr/>
        </p:nvSpPr>
        <p:spPr>
          <a:xfrm>
            <a:off x="3429000" y="4718304"/>
            <a:ext cx="4091940" cy="749808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762" tIns="762" rIns="762" bIns="762" rtlCol="0" anchor="t">
            <a:normAutofit/>
          </a:bodyPr>
          <a:lstStyle/>
          <a:p>
            <a:pPr marL="0" indent="0">
              <a:buNone/>
            </a:pPr>
            <a:r>
              <a:rPr lang="en-US" sz="940" dirty="0">
                <a:solidFill>
                  <a:srgbClr val="1F2933"/>
                </a:solidFill>
              </a:rPr>
              <a:t>Repeat clients</a:t>
            </a:r>
            <a:endParaRPr lang="en-US" sz="940" dirty="0"/>
          </a:p>
        </p:txBody>
      </p:sp>
      <p:sp>
        <p:nvSpPr>
          <p:cNvPr id="25" name="Text 22"/>
          <p:cNvSpPr/>
          <p:nvPr/>
        </p:nvSpPr>
        <p:spPr>
          <a:xfrm>
            <a:off x="7520940" y="4718304"/>
            <a:ext cx="4091940" cy="749808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762" tIns="762" rIns="762" bIns="762" rtlCol="0" anchor="t">
            <a:normAutofit/>
          </a:bodyPr>
          <a:lstStyle/>
          <a:p>
            <a:pPr marL="0" indent="0">
              <a:buNone/>
            </a:pPr>
            <a:r>
              <a:rPr lang="en-US" sz="940" dirty="0">
                <a:solidFill>
                  <a:srgbClr val="1F2933"/>
                </a:solidFill>
              </a:rPr>
              <a:t>Reserved technician hours for repairs, maintenance, and minor improvements throughout the year.</a:t>
            </a:r>
            <a:endParaRPr lang="en-US" sz="94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4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C59D42"/>
          </a:solidFill>
          <a:ln w="12700">
            <a:solidFill>
              <a:srgbClr val="C59D42"/>
            </a:solidFill>
            <a:prstDash val="solid"/>
          </a:ln>
        </p:spPr>
      </p:sp>
      <p:pic>
        <p:nvPicPr>
          <p:cNvPr id="3" name="Image 0" descr="/mnt/data/sps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301752"/>
            <a:ext cx="960120" cy="38404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691640" y="320040"/>
            <a:ext cx="969264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rgbClr val="0B2236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Seasonal care keeps the home moving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1700784" y="713232"/>
            <a:ext cx="9509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5D6B78"/>
                </a:solidFill>
              </a:rPr>
              <a:t>Seasonal services are practical, timely, and easy to bundle.</a:t>
            </a:r>
            <a:endParaRPr lang="en-US" sz="1050" dirty="0"/>
          </a:p>
        </p:txBody>
      </p:sp>
      <p:sp>
        <p:nvSpPr>
          <p:cNvPr id="6" name="Text 3"/>
          <p:cNvSpPr/>
          <p:nvPr/>
        </p:nvSpPr>
        <p:spPr>
          <a:xfrm>
            <a:off x="502920" y="6473952"/>
            <a:ext cx="41148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5D6B78"/>
                </a:solidFill>
              </a:rPr>
              <a:t>SPS Midwest • Protect, Maintain, Elevate</a:t>
            </a:r>
            <a:endParaRPr lang="en-US" sz="850" dirty="0"/>
          </a:p>
        </p:txBody>
      </p:sp>
      <p:sp>
        <p:nvSpPr>
          <p:cNvPr id="7" name="Text 4"/>
          <p:cNvSpPr/>
          <p:nvPr/>
        </p:nvSpPr>
        <p:spPr>
          <a:xfrm>
            <a:off x="7498080" y="6473952"/>
            <a:ext cx="41148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5D6B78"/>
                </a:solidFill>
              </a:rPr>
              <a:t>Residential</a:t>
            </a:r>
            <a:endParaRPr lang="en-US" sz="850" dirty="0"/>
          </a:p>
        </p:txBody>
      </p:sp>
      <p:pic>
        <p:nvPicPr>
          <p:cNvPr id="8" name="Image 1" descr="/mnt/data/snow_side_108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6520" y="1207008"/>
            <a:ext cx="5303520" cy="4882896"/>
          </a:xfrm>
          <a:prstGeom prst="rect">
            <a:avLst/>
          </a:prstGeom>
        </p:spPr>
      </p:pic>
      <p:sp>
        <p:nvSpPr>
          <p:cNvPr id="9" name="Shape 5"/>
          <p:cNvSpPr/>
          <p:nvPr/>
        </p:nvSpPr>
        <p:spPr>
          <a:xfrm>
            <a:off x="6446520" y="1207008"/>
            <a:ext cx="5303520" cy="73152"/>
          </a:xfrm>
          <a:prstGeom prst="rect">
            <a:avLst/>
          </a:prstGeom>
          <a:solidFill>
            <a:srgbClr val="C59D42"/>
          </a:solidFill>
          <a:ln w="12700">
            <a:solidFill>
              <a:srgbClr val="C59D42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658368" y="1353312"/>
            <a:ext cx="52578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50" b="1" dirty="0">
                <a:solidFill>
                  <a:srgbClr val="0B2236"/>
                </a:solidFill>
              </a:rPr>
              <a:t>Weather-ready support</a:t>
            </a:r>
            <a:endParaRPr lang="en-US" sz="1550" dirty="0"/>
          </a:p>
        </p:txBody>
      </p:sp>
      <p:sp>
        <p:nvSpPr>
          <p:cNvPr id="11" name="Text 7"/>
          <p:cNvSpPr/>
          <p:nvPr/>
        </p:nvSpPr>
        <p:spPr>
          <a:xfrm>
            <a:off x="658368" y="1682496"/>
            <a:ext cx="5257800" cy="86868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lang="en-US" sz="1150" dirty="0">
                <a:solidFill>
                  <a:srgbClr val="1F2933"/>
                </a:solidFill>
              </a:rPr>
              <a:t>Snow and ice clearing, pre-storm treatment, winterization, draft sealing, and safety checks help protect the home during tougher months.</a:t>
            </a:r>
            <a:endParaRPr lang="en-US" sz="1150" dirty="0"/>
          </a:p>
        </p:txBody>
      </p:sp>
      <p:sp>
        <p:nvSpPr>
          <p:cNvPr id="12" name="Text 8"/>
          <p:cNvSpPr/>
          <p:nvPr/>
        </p:nvSpPr>
        <p:spPr>
          <a:xfrm>
            <a:off x="658368" y="2752344"/>
            <a:ext cx="52578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50" b="1" dirty="0">
                <a:solidFill>
                  <a:srgbClr val="0B2236"/>
                </a:solidFill>
              </a:rPr>
              <a:t>Curb appeal and comfort</a:t>
            </a:r>
            <a:endParaRPr lang="en-US" sz="1550" dirty="0"/>
          </a:p>
        </p:txBody>
      </p:sp>
      <p:sp>
        <p:nvSpPr>
          <p:cNvPr id="13" name="Text 9"/>
          <p:cNvSpPr/>
          <p:nvPr/>
        </p:nvSpPr>
        <p:spPr>
          <a:xfrm>
            <a:off x="658368" y="3081528"/>
            <a:ext cx="5257800" cy="77724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lang="en-US" sz="1150" dirty="0">
                <a:solidFill>
                  <a:srgbClr val="1F2933"/>
                </a:solidFill>
              </a:rPr>
              <a:t>Holiday lighting, yard cleanup, mulch refresh, leaf removal, and seasonal maintenance help the property look cared for all year.</a:t>
            </a:r>
            <a:endParaRPr lang="en-US" sz="1150" dirty="0"/>
          </a:p>
        </p:txBody>
      </p:sp>
      <p:sp>
        <p:nvSpPr>
          <p:cNvPr id="14" name="Text 10"/>
          <p:cNvSpPr/>
          <p:nvPr/>
        </p:nvSpPr>
        <p:spPr>
          <a:xfrm>
            <a:off x="658368" y="4059936"/>
            <a:ext cx="52578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50" b="1" dirty="0">
                <a:solidFill>
                  <a:srgbClr val="0B2236"/>
                </a:solidFill>
              </a:rPr>
              <a:t>Natural path to membership</a:t>
            </a:r>
            <a:endParaRPr lang="en-US" sz="1550" dirty="0"/>
          </a:p>
        </p:txBody>
      </p:sp>
      <p:sp>
        <p:nvSpPr>
          <p:cNvPr id="15" name="Text 11"/>
          <p:cNvSpPr/>
          <p:nvPr/>
        </p:nvSpPr>
        <p:spPr>
          <a:xfrm>
            <a:off x="658368" y="4389120"/>
            <a:ext cx="5257800" cy="86868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lang="en-US" sz="1150" dirty="0">
                <a:solidFill>
                  <a:srgbClr val="1F2933"/>
                </a:solidFill>
              </a:rPr>
              <a:t>Seasonal clients can easily move into an hour bank or maintenance plan once they experience the convenience of one reliable Steward team.</a:t>
            </a:r>
            <a:endParaRPr lang="en-US" sz="11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4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C59D42"/>
          </a:solidFill>
          <a:ln w="12700">
            <a:solidFill>
              <a:srgbClr val="C59D42"/>
            </a:solidFill>
            <a:prstDash val="solid"/>
          </a:ln>
        </p:spPr>
      </p:sp>
      <p:pic>
        <p:nvPicPr>
          <p:cNvPr id="3" name="Image 0" descr="/mnt/data/sps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301752"/>
            <a:ext cx="960120" cy="38404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691640" y="320040"/>
            <a:ext cx="969264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rgbClr val="0B2236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Why homeowners choose SPS Midwest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1700784" y="713232"/>
            <a:ext cx="9509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5D6B78"/>
                </a:solidFill>
              </a:rPr>
              <a:t>Practical benefits clients understand quickly.</a:t>
            </a:r>
            <a:endParaRPr lang="en-US" sz="1050" dirty="0"/>
          </a:p>
        </p:txBody>
      </p:sp>
      <p:sp>
        <p:nvSpPr>
          <p:cNvPr id="6" name="Text 3"/>
          <p:cNvSpPr/>
          <p:nvPr/>
        </p:nvSpPr>
        <p:spPr>
          <a:xfrm>
            <a:off x="502920" y="6473952"/>
            <a:ext cx="41148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5D6B78"/>
                </a:solidFill>
              </a:rPr>
              <a:t>SPS Midwest • Protect, Maintain, Elevate</a:t>
            </a:r>
            <a:endParaRPr lang="en-US" sz="850" dirty="0"/>
          </a:p>
        </p:txBody>
      </p:sp>
      <p:sp>
        <p:nvSpPr>
          <p:cNvPr id="7" name="Text 4"/>
          <p:cNvSpPr/>
          <p:nvPr/>
        </p:nvSpPr>
        <p:spPr>
          <a:xfrm>
            <a:off x="7498080" y="6473952"/>
            <a:ext cx="41148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5D6B78"/>
                </a:solidFill>
              </a:rPr>
              <a:t>Residential</a:t>
            </a:r>
            <a:endParaRPr lang="en-US" sz="850" dirty="0"/>
          </a:p>
        </p:txBody>
      </p:sp>
      <p:sp>
        <p:nvSpPr>
          <p:cNvPr id="8" name="Text 5"/>
          <p:cNvSpPr/>
          <p:nvPr/>
        </p:nvSpPr>
        <p:spPr>
          <a:xfrm>
            <a:off x="594360" y="1234440"/>
            <a:ext cx="2834640" cy="384048"/>
          </a:xfrm>
          <a:prstGeom prst="rect">
            <a:avLst/>
          </a:prstGeom>
          <a:solidFill>
            <a:srgbClr val="0B2236"/>
          </a:solidFill>
          <a:ln/>
        </p:spPr>
        <p:txBody>
          <a:bodyPr wrap="square" lIns="762" tIns="762" rIns="762" bIns="762" rtlCol="0" anchor="ctr">
            <a:normAutofit/>
          </a:bodyPr>
          <a:lstStyle/>
          <a:p>
            <a:pPr marL="0" indent="0">
              <a:buNone/>
            </a:pPr>
            <a:r>
              <a:rPr lang="en-US" sz="1080" b="1" dirty="0">
                <a:solidFill>
                  <a:srgbClr val="FFFFFF"/>
                </a:solidFill>
              </a:rPr>
              <a:t>Benefit</a:t>
            </a:r>
            <a:endParaRPr lang="en-US" sz="1080" dirty="0"/>
          </a:p>
        </p:txBody>
      </p:sp>
      <p:sp>
        <p:nvSpPr>
          <p:cNvPr id="9" name="Text 6"/>
          <p:cNvSpPr/>
          <p:nvPr/>
        </p:nvSpPr>
        <p:spPr>
          <a:xfrm>
            <a:off x="3429000" y="1234440"/>
            <a:ext cx="8183880" cy="384048"/>
          </a:xfrm>
          <a:prstGeom prst="rect">
            <a:avLst/>
          </a:prstGeom>
          <a:solidFill>
            <a:srgbClr val="0B2236"/>
          </a:solidFill>
          <a:ln/>
        </p:spPr>
        <p:txBody>
          <a:bodyPr wrap="square" lIns="762" tIns="762" rIns="762" bIns="762" rtlCol="0" anchor="ctr">
            <a:normAutofit/>
          </a:bodyPr>
          <a:lstStyle/>
          <a:p>
            <a:pPr marL="0" indent="0">
              <a:buNone/>
            </a:pPr>
            <a:r>
              <a:rPr lang="en-US" sz="1080" b="1" dirty="0">
                <a:solidFill>
                  <a:srgbClr val="FFFFFF"/>
                </a:solidFill>
              </a:rPr>
              <a:t>What it means for the homeowner</a:t>
            </a:r>
            <a:endParaRPr lang="en-US" sz="1080" dirty="0"/>
          </a:p>
        </p:txBody>
      </p:sp>
      <p:sp>
        <p:nvSpPr>
          <p:cNvPr id="10" name="Text 7"/>
          <p:cNvSpPr/>
          <p:nvPr/>
        </p:nvSpPr>
        <p:spPr>
          <a:xfrm>
            <a:off x="594360" y="1645920"/>
            <a:ext cx="2834640" cy="749808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762" tIns="762" rIns="762" bIns="762" rtlCol="0" anchor="t">
            <a:normAutofit/>
          </a:bodyPr>
          <a:lstStyle/>
          <a:p>
            <a:pPr marL="0" indent="0">
              <a:buNone/>
            </a:pPr>
            <a:r>
              <a:rPr lang="en-US" sz="940" dirty="0">
                <a:solidFill>
                  <a:srgbClr val="1F2933"/>
                </a:solidFill>
              </a:rPr>
              <a:t>Trust</a:t>
            </a:r>
            <a:endParaRPr lang="en-US" sz="940" dirty="0"/>
          </a:p>
        </p:txBody>
      </p:sp>
      <p:sp>
        <p:nvSpPr>
          <p:cNvPr id="11" name="Text 8"/>
          <p:cNvSpPr/>
          <p:nvPr/>
        </p:nvSpPr>
        <p:spPr>
          <a:xfrm>
            <a:off x="3429000" y="1645920"/>
            <a:ext cx="8183880" cy="749808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762" tIns="762" rIns="762" bIns="762" rtlCol="0" anchor="t">
            <a:normAutofit/>
          </a:bodyPr>
          <a:lstStyle/>
          <a:p>
            <a:pPr marL="0" indent="0">
              <a:buNone/>
            </a:pPr>
            <a:r>
              <a:rPr lang="en-US" sz="940" dirty="0">
                <a:solidFill>
                  <a:srgbClr val="1F2933"/>
                </a:solidFill>
              </a:rPr>
              <a:t>One consistent Steward team instead of random one-off vendors.</a:t>
            </a:r>
            <a:endParaRPr lang="en-US" sz="940" dirty="0"/>
          </a:p>
        </p:txBody>
      </p:sp>
      <p:sp>
        <p:nvSpPr>
          <p:cNvPr id="12" name="Text 9"/>
          <p:cNvSpPr/>
          <p:nvPr/>
        </p:nvSpPr>
        <p:spPr>
          <a:xfrm>
            <a:off x="594360" y="2414016"/>
            <a:ext cx="2834640" cy="749808"/>
          </a:xfrm>
          <a:prstGeom prst="rect">
            <a:avLst/>
          </a:prstGeom>
          <a:solidFill>
            <a:srgbClr val="F7FAFC"/>
          </a:solidFill>
          <a:ln/>
        </p:spPr>
        <p:txBody>
          <a:bodyPr wrap="square" lIns="762" tIns="762" rIns="762" bIns="762" rtlCol="0" anchor="t">
            <a:normAutofit/>
          </a:bodyPr>
          <a:lstStyle/>
          <a:p>
            <a:pPr marL="0" indent="0">
              <a:buNone/>
            </a:pPr>
            <a:r>
              <a:rPr lang="en-US" sz="940" dirty="0">
                <a:solidFill>
                  <a:srgbClr val="1F2933"/>
                </a:solidFill>
              </a:rPr>
              <a:t>Convenience</a:t>
            </a:r>
            <a:endParaRPr lang="en-US" sz="940" dirty="0"/>
          </a:p>
        </p:txBody>
      </p:sp>
      <p:sp>
        <p:nvSpPr>
          <p:cNvPr id="13" name="Text 10"/>
          <p:cNvSpPr/>
          <p:nvPr/>
        </p:nvSpPr>
        <p:spPr>
          <a:xfrm>
            <a:off x="3429000" y="2414016"/>
            <a:ext cx="8183880" cy="749808"/>
          </a:xfrm>
          <a:prstGeom prst="rect">
            <a:avLst/>
          </a:prstGeom>
          <a:solidFill>
            <a:srgbClr val="F7FAFC"/>
          </a:solidFill>
          <a:ln/>
        </p:spPr>
        <p:txBody>
          <a:bodyPr wrap="square" lIns="762" tIns="762" rIns="762" bIns="762" rtlCol="0" anchor="t">
            <a:normAutofit/>
          </a:bodyPr>
          <a:lstStyle/>
          <a:p>
            <a:pPr marL="0" indent="0">
              <a:buNone/>
            </a:pPr>
            <a:r>
              <a:rPr lang="en-US" sz="940" dirty="0">
                <a:solidFill>
                  <a:srgbClr val="1F2933"/>
                </a:solidFill>
              </a:rPr>
              <a:t>Scheduling, reminders, follow-up, photos and service notes are organized.</a:t>
            </a:r>
            <a:endParaRPr lang="en-US" sz="940" dirty="0"/>
          </a:p>
        </p:txBody>
      </p:sp>
      <p:sp>
        <p:nvSpPr>
          <p:cNvPr id="14" name="Text 11"/>
          <p:cNvSpPr/>
          <p:nvPr/>
        </p:nvSpPr>
        <p:spPr>
          <a:xfrm>
            <a:off x="594360" y="3182112"/>
            <a:ext cx="2834640" cy="749808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762" tIns="762" rIns="762" bIns="762" rtlCol="0" anchor="t">
            <a:normAutofit/>
          </a:bodyPr>
          <a:lstStyle/>
          <a:p>
            <a:pPr marL="0" indent="0">
              <a:buNone/>
            </a:pPr>
            <a:r>
              <a:rPr lang="en-US" sz="940" dirty="0">
                <a:solidFill>
                  <a:srgbClr val="1F2933"/>
                </a:solidFill>
              </a:rPr>
              <a:t>Prevention</a:t>
            </a:r>
            <a:endParaRPr lang="en-US" sz="940" dirty="0"/>
          </a:p>
        </p:txBody>
      </p:sp>
      <p:sp>
        <p:nvSpPr>
          <p:cNvPr id="15" name="Text 12"/>
          <p:cNvSpPr/>
          <p:nvPr/>
        </p:nvSpPr>
        <p:spPr>
          <a:xfrm>
            <a:off x="3429000" y="3182112"/>
            <a:ext cx="8183880" cy="749808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762" tIns="762" rIns="762" bIns="762" rtlCol="0" anchor="t">
            <a:normAutofit/>
          </a:bodyPr>
          <a:lstStyle/>
          <a:p>
            <a:pPr marL="0" indent="0">
              <a:buNone/>
            </a:pPr>
            <a:r>
              <a:rPr lang="en-US" sz="940" dirty="0">
                <a:solidFill>
                  <a:srgbClr val="1F2933"/>
                </a:solidFill>
              </a:rPr>
              <a:t>Small maintenance items are addressed before they become bigger costs.</a:t>
            </a:r>
            <a:endParaRPr lang="en-US" sz="940" dirty="0"/>
          </a:p>
        </p:txBody>
      </p:sp>
      <p:sp>
        <p:nvSpPr>
          <p:cNvPr id="16" name="Text 13"/>
          <p:cNvSpPr/>
          <p:nvPr/>
        </p:nvSpPr>
        <p:spPr>
          <a:xfrm>
            <a:off x="594360" y="3950208"/>
            <a:ext cx="2834640" cy="749808"/>
          </a:xfrm>
          <a:prstGeom prst="rect">
            <a:avLst/>
          </a:prstGeom>
          <a:solidFill>
            <a:srgbClr val="F7FAFC"/>
          </a:solidFill>
          <a:ln/>
        </p:spPr>
        <p:txBody>
          <a:bodyPr wrap="square" lIns="762" tIns="762" rIns="762" bIns="762" rtlCol="0" anchor="t">
            <a:normAutofit/>
          </a:bodyPr>
          <a:lstStyle/>
          <a:p>
            <a:pPr marL="0" indent="0">
              <a:buNone/>
            </a:pPr>
            <a:r>
              <a:rPr lang="en-US" sz="940" dirty="0">
                <a:solidFill>
                  <a:srgbClr val="1F2933"/>
                </a:solidFill>
              </a:rPr>
              <a:t>Flexibility</a:t>
            </a:r>
            <a:endParaRPr lang="en-US" sz="940" dirty="0"/>
          </a:p>
        </p:txBody>
      </p:sp>
      <p:sp>
        <p:nvSpPr>
          <p:cNvPr id="17" name="Text 14"/>
          <p:cNvSpPr/>
          <p:nvPr/>
        </p:nvSpPr>
        <p:spPr>
          <a:xfrm>
            <a:off x="3429000" y="3950208"/>
            <a:ext cx="8183880" cy="749808"/>
          </a:xfrm>
          <a:prstGeom prst="rect">
            <a:avLst/>
          </a:prstGeom>
          <a:solidFill>
            <a:srgbClr val="F7FAFC"/>
          </a:solidFill>
          <a:ln/>
        </p:spPr>
        <p:txBody>
          <a:bodyPr wrap="square" lIns="762" tIns="762" rIns="762" bIns="762" rtlCol="0" anchor="t">
            <a:normAutofit/>
          </a:bodyPr>
          <a:lstStyle/>
          <a:p>
            <a:pPr marL="0" indent="0">
              <a:buNone/>
            </a:pPr>
            <a:r>
              <a:rPr lang="en-US" sz="940" dirty="0">
                <a:solidFill>
                  <a:srgbClr val="1F2933"/>
                </a:solidFill>
              </a:rPr>
              <a:t>Book one visit, a package, seasonal help, or ongoing hour bank support.</a:t>
            </a:r>
            <a:endParaRPr lang="en-US" sz="940" dirty="0"/>
          </a:p>
        </p:txBody>
      </p:sp>
      <p:sp>
        <p:nvSpPr>
          <p:cNvPr id="18" name="Text 15"/>
          <p:cNvSpPr/>
          <p:nvPr/>
        </p:nvSpPr>
        <p:spPr>
          <a:xfrm>
            <a:off x="594360" y="4718304"/>
            <a:ext cx="2834640" cy="749808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762" tIns="762" rIns="762" bIns="762" rtlCol="0" anchor="t">
            <a:normAutofit/>
          </a:bodyPr>
          <a:lstStyle/>
          <a:p>
            <a:pPr marL="0" indent="0">
              <a:buNone/>
            </a:pPr>
            <a:r>
              <a:rPr lang="en-US" sz="940" dirty="0">
                <a:solidFill>
                  <a:srgbClr val="1F2933"/>
                </a:solidFill>
              </a:rPr>
              <a:t>Clarity</a:t>
            </a:r>
            <a:endParaRPr lang="en-US" sz="940" dirty="0"/>
          </a:p>
        </p:txBody>
      </p:sp>
      <p:sp>
        <p:nvSpPr>
          <p:cNvPr id="19" name="Text 16"/>
          <p:cNvSpPr/>
          <p:nvPr/>
        </p:nvSpPr>
        <p:spPr>
          <a:xfrm>
            <a:off x="3429000" y="4718304"/>
            <a:ext cx="8183880" cy="749808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762" tIns="762" rIns="762" bIns="762" rtlCol="0" anchor="t">
            <a:normAutofit/>
          </a:bodyPr>
          <a:lstStyle/>
          <a:p>
            <a:pPr marL="0" indent="0">
              <a:buNone/>
            </a:pPr>
            <a:r>
              <a:rPr lang="en-US" sz="940" dirty="0">
                <a:solidFill>
                  <a:srgbClr val="1F2933"/>
                </a:solidFill>
              </a:rPr>
              <a:t>Prioritized recommendations help clients decide what matters now and what can wait.</a:t>
            </a:r>
            <a:endParaRPr lang="en-US" sz="94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B22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residentialHero_full_dar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6304"/>
            <a:ext cx="12191695" cy="6711696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C59D42"/>
          </a:solidFill>
          <a:ln w="12700">
            <a:solidFill>
              <a:srgbClr val="C59D42"/>
            </a:solidFill>
            <a:prstDash val="solid"/>
          </a:ln>
        </p:spPr>
      </p:sp>
      <p:pic>
        <p:nvPicPr>
          <p:cNvPr id="4" name="Image 1" descr="/mnt/data/sps_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" y="548640"/>
            <a:ext cx="1371600" cy="54864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85800" y="1874520"/>
            <a:ext cx="61264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34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Ready to protect, maintain, and elevate your home?</a:t>
            </a:r>
            <a:endParaRPr lang="en-US" sz="3400" dirty="0"/>
          </a:p>
        </p:txBody>
      </p:sp>
      <p:sp>
        <p:nvSpPr>
          <p:cNvPr id="6" name="Text 2"/>
          <p:cNvSpPr/>
          <p:nvPr/>
        </p:nvSpPr>
        <p:spPr>
          <a:xfrm>
            <a:off x="713232" y="2834640"/>
            <a:ext cx="61264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00" dirty="0">
                <a:solidFill>
                  <a:srgbClr val="E5EEF5"/>
                </a:solidFill>
              </a:rPr>
              <a:t>SPS Midwest gives homeowners a dependable Steward team for repairs, punch lists, seasonal care, and ongoing maintenance.</a:t>
            </a:r>
            <a:endParaRPr lang="en-US" sz="1500" dirty="0"/>
          </a:p>
        </p:txBody>
      </p:sp>
      <p:sp>
        <p:nvSpPr>
          <p:cNvPr id="7" name="Text 3"/>
          <p:cNvSpPr/>
          <p:nvPr/>
        </p:nvSpPr>
        <p:spPr>
          <a:xfrm>
            <a:off x="749808" y="3749040"/>
            <a:ext cx="5760720" cy="128016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300" dirty="0">
                <a:solidFill>
                  <a:srgbClr val="FFFFFF"/>
                </a:solidFill>
              </a:rPr>
              <a:t>• Book a visit</a:t>
            </a:r>
            <a:endParaRPr lang="en-US" sz="1300" dirty="0"/>
          </a:p>
          <a:p>
            <a:pPr marL="0" indent="0">
              <a:buNone/>
            </a:pPr>
            <a:r>
              <a:rPr lang="en-US" sz="1300" dirty="0">
                <a:solidFill>
                  <a:srgbClr val="FFFFFF"/>
                </a:solidFill>
              </a:rPr>
              <a:t>• Build a punch list</a:t>
            </a:r>
            <a:endParaRPr lang="en-US" sz="1300" dirty="0"/>
          </a:p>
          <a:p>
            <a:pPr marL="0" indent="0">
              <a:buNone/>
            </a:pPr>
            <a:r>
              <a:rPr lang="en-US" sz="1300" dirty="0">
                <a:solidFill>
                  <a:srgbClr val="FFFFFF"/>
                </a:solidFill>
              </a:rPr>
              <a:t>• Ask about hour bank options</a:t>
            </a:r>
            <a:endParaRPr lang="en-US" sz="1300" dirty="0"/>
          </a:p>
        </p:txBody>
      </p:sp>
      <p:sp>
        <p:nvSpPr>
          <p:cNvPr id="8" name="Text 4"/>
          <p:cNvSpPr/>
          <p:nvPr/>
        </p:nvSpPr>
        <p:spPr>
          <a:xfrm>
            <a:off x="749808" y="6035040"/>
            <a:ext cx="60350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b="1">
                <a:solidFill>
                  <a:srgbClr val="E5C16F"/>
                </a:solidFill>
              </a:rPr>
              <a:t>Call/Text: 463-777-2916  •  spsmidwest.com </a:t>
            </a:r>
            <a:endParaRPr lang="en-US" sz="1400">
              <a:solidFill>
                <a:srgbClr val="000000"/>
              </a:solidFill>
            </a:endParaRPr>
          </a:p>
          <a:p>
            <a:r>
              <a:rPr lang="en-US" sz="1400" b="1" dirty="0">
                <a:solidFill>
                  <a:srgbClr val="E5C16F"/>
                </a:solidFill>
              </a:rPr>
              <a:t>• customer-care@spsmidwes</a:t>
            </a:r>
            <a:r>
              <a:rPr lang="en-US" sz="1400" b="1">
                <a:solidFill>
                  <a:srgbClr val="E5C16F"/>
                </a:solidFill>
              </a:rPr>
              <a:t>t.com</a:t>
            </a:r>
            <a:endParaRPr lang="en-US" sz="1400"/>
          </a:p>
        </p:txBody>
      </p:sp>
      <p:sp>
        <p:nvSpPr>
          <p:cNvPr id="9" name="Text 5"/>
          <p:cNvSpPr/>
          <p:nvPr/>
        </p:nvSpPr>
        <p:spPr>
          <a:xfrm>
            <a:off x="749808" y="6355080"/>
            <a:ext cx="54864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CAD6E0"/>
                </a:solidFill>
              </a:rPr>
              <a:t>Residential brochure</a:t>
            </a:r>
            <a:endParaRPr lang="en-US" sz="9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24EDC7-9C5F-920D-CD00-0EF0815176CE}"/>
              </a:ext>
            </a:extLst>
          </p:cNvPr>
          <p:cNvSpPr txBox="1"/>
          <p:nvPr/>
        </p:nvSpPr>
        <p:spPr>
          <a:xfrm>
            <a:off x="747139" y="5021745"/>
            <a:ext cx="816870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Click the link to see if you're a fit: </a:t>
            </a:r>
            <a:r>
              <a:rPr lang="en-US" b="1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Residential Steward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SPS Midwest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SPS Midwest – Residential Steward Handyman Program</dc:title>
  <dc:subject>SPS Midwest – Residential Steward Handyman Program</dc:subject>
  <dc:creator>OpenAI</dc:creator>
  <cp:lastModifiedBy>OpenAI</cp:lastModifiedBy>
  <cp:revision>23</cp:revision>
  <dcterms:created xsi:type="dcterms:W3CDTF">2026-04-24T23:28:14Z</dcterms:created>
  <dcterms:modified xsi:type="dcterms:W3CDTF">2026-04-27T02:42:07Z</dcterms:modified>
</cp:coreProperties>
</file>