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B6345-4BE0-45EF-A689-8CA19B3DE4D2}" v="141" dt="2026-04-27T02:12:26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Jones" userId="01d965a3264ccb41" providerId="Windows Live" clId="Web-{0A3B6345-4BE0-45EF-A689-8CA19B3DE4D2}"/>
    <pc:docChg chg="modSld">
      <pc:chgData name="Steve Jones" userId="01d965a3264ccb41" providerId="Windows Live" clId="Web-{0A3B6345-4BE0-45EF-A689-8CA19B3DE4D2}" dt="2026-04-27T02:05:21.827" v="96" actId="20577"/>
      <pc:docMkLst>
        <pc:docMk/>
      </pc:docMkLst>
      <pc:sldChg chg="addSp modSp">
        <pc:chgData name="Steve Jones" userId="01d965a3264ccb41" providerId="Windows Live" clId="Web-{0A3B6345-4BE0-45EF-A689-8CA19B3DE4D2}" dt="2026-04-27T02:05:21.827" v="96" actId="20577"/>
        <pc:sldMkLst>
          <pc:docMk/>
          <pc:sldMk cId="0" sldId="264"/>
        </pc:sldMkLst>
        <pc:spChg chg="mod">
          <ac:chgData name="Steve Jones" userId="01d965a3264ccb41" providerId="Windows Live" clId="Web-{0A3B6345-4BE0-45EF-A689-8CA19B3DE4D2}" dt="2026-04-27T01:51:01.986" v="49" actId="20577"/>
          <ac:spMkLst>
            <pc:docMk/>
            <pc:sldMk cId="0" sldId="264"/>
            <ac:spMk id="8" creationId="{00000000-0000-0000-0000-000000000000}"/>
          </ac:spMkLst>
        </pc:spChg>
        <pc:spChg chg="add mod">
          <ac:chgData name="Steve Jones" userId="01d965a3264ccb41" providerId="Windows Live" clId="Web-{0A3B6345-4BE0-45EF-A689-8CA19B3DE4D2}" dt="2026-04-27T02:05:21.827" v="96" actId="20577"/>
          <ac:spMkLst>
            <pc:docMk/>
            <pc:sldMk cId="0" sldId="264"/>
            <ac:spMk id="10" creationId="{88064403-E954-9C52-C5E7-BF11DB084A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2194A-C8C4-4920-B214-287984A08169}" type="datetimeFigureOut">
              <a:t>4/26/2026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200-8BEB-40E9-93B9-6CC47957B4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0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inks.spsonehub.com/widget/survey/UCwyNvEPgvmHrt05v0F1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pic>
        <p:nvPicPr>
          <p:cNvPr id="3" name="Image 0" descr="/mnt/data/commercialDoor_hero_08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952" y="146304"/>
            <a:ext cx="5715000" cy="6711696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236208" y="146304"/>
            <a:ext cx="228600" cy="6711696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pic>
        <p:nvPicPr>
          <p:cNvPr id="5" name="Image 1" descr="/mnt/data/sp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502920"/>
            <a:ext cx="1417320" cy="56692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58368" y="1874520"/>
            <a:ext cx="51206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Commercial Steward Handyman Program</a:t>
            </a:r>
            <a:endParaRPr lang="en-US" sz="3400" dirty="0"/>
          </a:p>
        </p:txBody>
      </p:sp>
      <p:sp>
        <p:nvSpPr>
          <p:cNvPr id="7" name="Text 3"/>
          <p:cNvSpPr/>
          <p:nvPr/>
        </p:nvSpPr>
        <p:spPr>
          <a:xfrm>
            <a:off x="676656" y="2971800"/>
            <a:ext cx="51663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E5EEF5"/>
                </a:solidFill>
              </a:rPr>
              <a:t>Reliable maintenance support for small businesses, properties, portfolios and multi-unit spaces.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713232" y="3913632"/>
            <a:ext cx="4892040" cy="10972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</a:rPr>
              <a:t>• Reduce downtime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</a:rPr>
              <a:t>• Protect property value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</a:rPr>
              <a:t>• Simplify maintenance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685800" y="6272784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CAD6E0"/>
                </a:solidFill>
              </a:rPr>
              <a:t>Client brochure • Commercial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pic>
        <p:nvPicPr>
          <p:cNvPr id="3" name="Image 0" descr="/mnt/data/sp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01752"/>
            <a:ext cx="960120" cy="38404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91640" y="320040"/>
            <a:ext cx="9692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B223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Maintenance support for business properties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700784" y="713232"/>
            <a:ext cx="9509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5D6B78"/>
                </a:solidFill>
              </a:rPr>
              <a:t>A practical bridge between property management and larger trade work.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0292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D6B78"/>
                </a:solidFill>
              </a:rPr>
              <a:t>SPS Midwest • Protect, Maintain, Elevate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749808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D6B78"/>
                </a:solidFill>
              </a:rPr>
              <a:t>Commercial</a:t>
            </a:r>
            <a:endParaRPr lang="en-US" sz="850" dirty="0"/>
          </a:p>
        </p:txBody>
      </p:sp>
      <p:pic>
        <p:nvPicPr>
          <p:cNvPr id="8" name="Image 1" descr="/mnt/data/commercialStair_side_10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520" y="1207008"/>
            <a:ext cx="5303520" cy="4882896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6446520" y="1207008"/>
            <a:ext cx="5303520" cy="73152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658368" y="1353312"/>
            <a:ext cx="5257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B2236"/>
                </a:solidFill>
              </a:rPr>
              <a:t>Who it serves</a:t>
            </a:r>
            <a:endParaRPr lang="en-US" sz="1550" dirty="0"/>
          </a:p>
        </p:txBody>
      </p:sp>
      <p:sp>
        <p:nvSpPr>
          <p:cNvPr id="11" name="Text 7"/>
          <p:cNvSpPr/>
          <p:nvPr/>
        </p:nvSpPr>
        <p:spPr>
          <a:xfrm>
            <a:off x="658368" y="1682496"/>
            <a:ext cx="5257800" cy="8686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F2933"/>
                </a:solidFill>
              </a:rPr>
              <a:t>Small business owners, landlords, investors, property managers, HOAs, offices, retail spaces, and contractors needing overflow support.</a:t>
            </a:r>
            <a:endParaRPr lang="en-US" sz="1150" dirty="0"/>
          </a:p>
        </p:txBody>
      </p:sp>
      <p:sp>
        <p:nvSpPr>
          <p:cNvPr id="12" name="Text 8"/>
          <p:cNvSpPr/>
          <p:nvPr/>
        </p:nvSpPr>
        <p:spPr>
          <a:xfrm>
            <a:off x="658368" y="2752344"/>
            <a:ext cx="5257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B2236"/>
                </a:solidFill>
              </a:rPr>
              <a:t>What we solve</a:t>
            </a:r>
            <a:endParaRPr lang="en-US" sz="1550" dirty="0"/>
          </a:p>
        </p:txBody>
      </p:sp>
      <p:sp>
        <p:nvSpPr>
          <p:cNvPr id="13" name="Text 9"/>
          <p:cNvSpPr/>
          <p:nvPr/>
        </p:nvSpPr>
        <p:spPr>
          <a:xfrm>
            <a:off x="658368" y="3081528"/>
            <a:ext cx="5257800" cy="7772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F2933"/>
                </a:solidFill>
              </a:rPr>
              <a:t>Recurring punch lists, tenant turnovers, small repairs, common-area maintenance, safety issues, and appearance items that affect operations.</a:t>
            </a:r>
            <a:endParaRPr lang="en-US" sz="1150" dirty="0"/>
          </a:p>
        </p:txBody>
      </p:sp>
      <p:sp>
        <p:nvSpPr>
          <p:cNvPr id="14" name="Text 10"/>
          <p:cNvSpPr/>
          <p:nvPr/>
        </p:nvSpPr>
        <p:spPr>
          <a:xfrm>
            <a:off x="658368" y="4059936"/>
            <a:ext cx="5257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B2236"/>
                </a:solidFill>
              </a:rPr>
              <a:t>One organized partner</a:t>
            </a:r>
            <a:endParaRPr lang="en-US" sz="1550" dirty="0"/>
          </a:p>
        </p:txBody>
      </p:sp>
      <p:sp>
        <p:nvSpPr>
          <p:cNvPr id="15" name="Text 11"/>
          <p:cNvSpPr/>
          <p:nvPr/>
        </p:nvSpPr>
        <p:spPr>
          <a:xfrm>
            <a:off x="658368" y="4389120"/>
            <a:ext cx="5257800" cy="8686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F2933"/>
                </a:solidFill>
              </a:rPr>
              <a:t>We streamline scheduling, triage, documentation, and follow-up so property teams are not chasing multiple vendors for every small issue.</a:t>
            </a:r>
            <a:endParaRPr lang="en-US" sz="11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pic>
        <p:nvPicPr>
          <p:cNvPr id="3" name="Image 0" descr="/mnt/data/sp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01752"/>
            <a:ext cx="960120" cy="38404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91640" y="320040"/>
            <a:ext cx="9692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B223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Commercial service categories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700784" y="713232"/>
            <a:ext cx="9509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5D6B78"/>
                </a:solidFill>
              </a:rPr>
              <a:t>Representative support options for property and business clients.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0292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D6B78"/>
                </a:solidFill>
              </a:rPr>
              <a:t>SPS Midwest • Protect, Maintain, Elevate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749808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D6B78"/>
                </a:solidFill>
              </a:rPr>
              <a:t>Commercial</a:t>
            </a:r>
            <a:endParaRPr lang="en-US" sz="850" dirty="0"/>
          </a:p>
        </p:txBody>
      </p:sp>
      <p:sp>
        <p:nvSpPr>
          <p:cNvPr id="8" name="Text 5"/>
          <p:cNvSpPr/>
          <p:nvPr/>
        </p:nvSpPr>
        <p:spPr>
          <a:xfrm>
            <a:off x="594360" y="1234440"/>
            <a:ext cx="2834640" cy="384048"/>
          </a:xfrm>
          <a:prstGeom prst="rect">
            <a:avLst/>
          </a:prstGeom>
          <a:solidFill>
            <a:srgbClr val="0B2236"/>
          </a:solidFill>
          <a:ln/>
        </p:spPr>
        <p:txBody>
          <a:bodyPr wrap="square" lIns="762" tIns="762" rIns="762" bIns="762" rtlCol="0" anchor="ctr">
            <a:normAutofit/>
          </a:bodyPr>
          <a:lstStyle/>
          <a:p>
            <a:pPr marL="0" indent="0">
              <a:buNone/>
            </a:pPr>
            <a:r>
              <a:rPr lang="en-US" sz="1080" b="1" dirty="0">
                <a:solidFill>
                  <a:srgbClr val="FFFFFF"/>
                </a:solidFill>
              </a:rPr>
              <a:t>Category</a:t>
            </a:r>
            <a:endParaRPr lang="en-US" sz="1080" dirty="0"/>
          </a:p>
        </p:txBody>
      </p:sp>
      <p:sp>
        <p:nvSpPr>
          <p:cNvPr id="9" name="Text 6"/>
          <p:cNvSpPr/>
          <p:nvPr/>
        </p:nvSpPr>
        <p:spPr>
          <a:xfrm>
            <a:off x="3429000" y="1234440"/>
            <a:ext cx="8183880" cy="384048"/>
          </a:xfrm>
          <a:prstGeom prst="rect">
            <a:avLst/>
          </a:prstGeom>
          <a:solidFill>
            <a:srgbClr val="0B2236"/>
          </a:solidFill>
          <a:ln/>
        </p:spPr>
        <p:txBody>
          <a:bodyPr wrap="square" lIns="762" tIns="762" rIns="762" bIns="762" rtlCol="0" anchor="ctr">
            <a:normAutofit/>
          </a:bodyPr>
          <a:lstStyle/>
          <a:p>
            <a:pPr marL="0" indent="0">
              <a:buNone/>
            </a:pPr>
            <a:r>
              <a:rPr lang="en-US" sz="1080" b="1" dirty="0">
                <a:solidFill>
                  <a:srgbClr val="FFFFFF"/>
                </a:solidFill>
              </a:rPr>
              <a:t>Examples</a:t>
            </a:r>
            <a:endParaRPr lang="en-US" sz="1080" dirty="0"/>
          </a:p>
        </p:txBody>
      </p:sp>
      <p:sp>
        <p:nvSpPr>
          <p:cNvPr id="10" name="Text 7"/>
          <p:cNvSpPr/>
          <p:nvPr/>
        </p:nvSpPr>
        <p:spPr>
          <a:xfrm>
            <a:off x="594360" y="1645920"/>
            <a:ext cx="28346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Commercial handyman repairs</a:t>
            </a:r>
            <a:endParaRPr lang="en-US" sz="940" dirty="0"/>
          </a:p>
        </p:txBody>
      </p:sp>
      <p:sp>
        <p:nvSpPr>
          <p:cNvPr id="11" name="Text 8"/>
          <p:cNvSpPr/>
          <p:nvPr/>
        </p:nvSpPr>
        <p:spPr>
          <a:xfrm>
            <a:off x="3429000" y="1645920"/>
            <a:ext cx="818388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Door hardware, locks, hinges, closers, drywall, trim, restroom fixtures, light fixtures, shelving, signage and small installs.</a:t>
            </a:r>
            <a:endParaRPr lang="en-US" sz="940" dirty="0"/>
          </a:p>
        </p:txBody>
      </p:sp>
      <p:sp>
        <p:nvSpPr>
          <p:cNvPr id="12" name="Text 9"/>
          <p:cNvSpPr/>
          <p:nvPr/>
        </p:nvSpPr>
        <p:spPr>
          <a:xfrm>
            <a:off x="594360" y="2414016"/>
            <a:ext cx="283464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Property maintenance</a:t>
            </a:r>
            <a:endParaRPr lang="en-US" sz="940" dirty="0"/>
          </a:p>
        </p:txBody>
      </p:sp>
      <p:sp>
        <p:nvSpPr>
          <p:cNvPr id="13" name="Text 10"/>
          <p:cNvSpPr/>
          <p:nvPr/>
        </p:nvSpPr>
        <p:spPr>
          <a:xfrm>
            <a:off x="3429000" y="2414016"/>
            <a:ext cx="818388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Common-area repairs, steps, rails, thresholds, caulking, weatherstripping, gutters, drainage, gates, access points and exterior touch-ups.</a:t>
            </a:r>
            <a:endParaRPr lang="en-US" sz="940" dirty="0"/>
          </a:p>
        </p:txBody>
      </p:sp>
      <p:sp>
        <p:nvSpPr>
          <p:cNvPr id="14" name="Text 11"/>
          <p:cNvSpPr/>
          <p:nvPr/>
        </p:nvSpPr>
        <p:spPr>
          <a:xfrm>
            <a:off x="594360" y="3182112"/>
            <a:ext cx="28346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Turnover &amp; make-ready</a:t>
            </a:r>
            <a:endParaRPr lang="en-US" sz="940" dirty="0"/>
          </a:p>
        </p:txBody>
      </p:sp>
      <p:sp>
        <p:nvSpPr>
          <p:cNvPr id="15" name="Text 12"/>
          <p:cNvSpPr/>
          <p:nvPr/>
        </p:nvSpPr>
        <p:spPr>
          <a:xfrm>
            <a:off x="3429000" y="3182112"/>
            <a:ext cx="818388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Move-out punch lists, drywall/paint touch-ups, hardware, filters, detectors, entry/access fixes and curb appeal items.</a:t>
            </a:r>
            <a:endParaRPr lang="en-US" sz="940" dirty="0"/>
          </a:p>
        </p:txBody>
      </p:sp>
      <p:sp>
        <p:nvSpPr>
          <p:cNvPr id="16" name="Text 13"/>
          <p:cNvSpPr/>
          <p:nvPr/>
        </p:nvSpPr>
        <p:spPr>
          <a:xfrm>
            <a:off x="594360" y="3950208"/>
            <a:ext cx="283464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Recurring maintenance</a:t>
            </a:r>
            <a:endParaRPr lang="en-US" sz="940" dirty="0"/>
          </a:p>
        </p:txBody>
      </p:sp>
      <p:sp>
        <p:nvSpPr>
          <p:cNvPr id="17" name="Text 14"/>
          <p:cNvSpPr/>
          <p:nvPr/>
        </p:nvSpPr>
        <p:spPr>
          <a:xfrm>
            <a:off x="3429000" y="3950208"/>
            <a:ext cx="818388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Monthly routes, multi-property punch lists, planned maintenance days, portfolio-level support and priority scheduling.</a:t>
            </a:r>
            <a:endParaRPr lang="en-US" sz="940" dirty="0"/>
          </a:p>
        </p:txBody>
      </p:sp>
      <p:sp>
        <p:nvSpPr>
          <p:cNvPr id="18" name="Text 15"/>
          <p:cNvSpPr/>
          <p:nvPr/>
        </p:nvSpPr>
        <p:spPr>
          <a:xfrm>
            <a:off x="594360" y="4718304"/>
            <a:ext cx="28346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Urgent support</a:t>
            </a:r>
            <a:endParaRPr lang="en-US" sz="940" dirty="0"/>
          </a:p>
        </p:txBody>
      </p:sp>
      <p:sp>
        <p:nvSpPr>
          <p:cNvPr id="19" name="Text 16"/>
          <p:cNvSpPr/>
          <p:nvPr/>
        </p:nvSpPr>
        <p:spPr>
          <a:xfrm>
            <a:off x="3429000" y="4718304"/>
            <a:ext cx="818388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Same-Day Steward for access, safety, leaks/stabilization, trip hazards and customer-facing issues.</a:t>
            </a:r>
            <a:endParaRPr lang="en-US" sz="9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pic>
        <p:nvPicPr>
          <p:cNvPr id="3" name="Image 0" descr="/mnt/data/sp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01752"/>
            <a:ext cx="960120" cy="38404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91640" y="320040"/>
            <a:ext cx="9692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B223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Flexible commercial hour bank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700784" y="713232"/>
            <a:ext cx="9509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5D6B78"/>
                </a:solidFill>
              </a:rPr>
              <a:t>Reserved support for recurring maintenance without constant one-off scheduling.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0292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D6B78"/>
                </a:solidFill>
              </a:rPr>
              <a:t>SPS Midwest • Protect, Maintain, Elevate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749808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D6B78"/>
                </a:solidFill>
              </a:rPr>
              <a:t>Commercial</a:t>
            </a:r>
            <a:endParaRPr lang="en-US" sz="850" dirty="0"/>
          </a:p>
        </p:txBody>
      </p:sp>
      <p:pic>
        <p:nvPicPr>
          <p:cNvPr id="8" name="Image 1" descr="/mnt/data/commercialDoor_side_10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1207008"/>
            <a:ext cx="5303520" cy="4882896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502920" y="1207008"/>
            <a:ext cx="5303520" cy="73152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6327648" y="1353312"/>
            <a:ext cx="5257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B2236"/>
                </a:solidFill>
              </a:rPr>
              <a:t>Predictable capacity</a:t>
            </a:r>
            <a:endParaRPr lang="en-US" sz="1550" dirty="0"/>
          </a:p>
        </p:txBody>
      </p:sp>
      <p:sp>
        <p:nvSpPr>
          <p:cNvPr id="11" name="Text 7"/>
          <p:cNvSpPr/>
          <p:nvPr/>
        </p:nvSpPr>
        <p:spPr>
          <a:xfrm>
            <a:off x="6327648" y="1682496"/>
            <a:ext cx="5257800" cy="8412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F2933"/>
                </a:solidFill>
              </a:rPr>
              <a:t>Clients reserve technician hours in advance and apply them across repairs, punch lists, maintenance, turns, and priority needs.</a:t>
            </a:r>
            <a:endParaRPr lang="en-US" sz="1150" dirty="0"/>
          </a:p>
        </p:txBody>
      </p:sp>
      <p:sp>
        <p:nvSpPr>
          <p:cNvPr id="12" name="Text 8"/>
          <p:cNvSpPr/>
          <p:nvPr/>
        </p:nvSpPr>
        <p:spPr>
          <a:xfrm>
            <a:off x="6327648" y="2724912"/>
            <a:ext cx="5257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B2236"/>
                </a:solidFill>
              </a:rPr>
              <a:t>Operational value</a:t>
            </a:r>
            <a:endParaRPr lang="en-US" sz="1550" dirty="0"/>
          </a:p>
        </p:txBody>
      </p:sp>
      <p:sp>
        <p:nvSpPr>
          <p:cNvPr id="13" name="Text 9"/>
          <p:cNvSpPr/>
          <p:nvPr/>
        </p:nvSpPr>
        <p:spPr>
          <a:xfrm>
            <a:off x="6327648" y="3054096"/>
            <a:ext cx="5257800" cy="7772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F2933"/>
                </a:solidFill>
              </a:rPr>
              <a:t>The hour bank creates a dependable maintenance resource, helps control costs, and reduces the scramble when small issues pile up.</a:t>
            </a:r>
            <a:endParaRPr lang="en-US" sz="1150" dirty="0"/>
          </a:p>
        </p:txBody>
      </p:sp>
      <p:sp>
        <p:nvSpPr>
          <p:cNvPr id="14" name="Text 10"/>
          <p:cNvSpPr/>
          <p:nvPr/>
        </p:nvSpPr>
        <p:spPr>
          <a:xfrm>
            <a:off x="6327648" y="4032504"/>
            <a:ext cx="5257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B2236"/>
                </a:solidFill>
              </a:rPr>
              <a:t>Best-fit use cases</a:t>
            </a:r>
            <a:endParaRPr lang="en-US" sz="1550" dirty="0"/>
          </a:p>
        </p:txBody>
      </p:sp>
      <p:sp>
        <p:nvSpPr>
          <p:cNvPr id="15" name="Text 11"/>
          <p:cNvSpPr/>
          <p:nvPr/>
        </p:nvSpPr>
        <p:spPr>
          <a:xfrm>
            <a:off x="6327648" y="4361688"/>
            <a:ext cx="5257800" cy="8686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F2933"/>
                </a:solidFill>
              </a:rPr>
              <a:t>Rental turnovers, monthly maintenance visits, tenant-requested repairs, common-area upkeep, multi-site punch lists, and recurring safety checks.</a:t>
            </a:r>
            <a:endParaRPr lang="en-US" sz="11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pic>
        <p:nvPicPr>
          <p:cNvPr id="3" name="Image 0" descr="/mnt/data/sp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01752"/>
            <a:ext cx="960120" cy="38404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91640" y="320040"/>
            <a:ext cx="9692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B223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Commercial workflow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700784" y="713232"/>
            <a:ext cx="9509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5D6B78"/>
                </a:solidFill>
              </a:rPr>
              <a:t>A clear process from request to completed maintenance.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0292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D6B78"/>
                </a:solidFill>
              </a:rPr>
              <a:t>SPS Midwest • Protect, Maintain, Elevate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749808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D6B78"/>
                </a:solidFill>
              </a:rPr>
              <a:t>Commercial</a:t>
            </a:r>
            <a:endParaRPr lang="en-US" sz="850" dirty="0"/>
          </a:p>
        </p:txBody>
      </p:sp>
      <p:sp>
        <p:nvSpPr>
          <p:cNvPr id="8" name="Shape 5"/>
          <p:cNvSpPr/>
          <p:nvPr/>
        </p:nvSpPr>
        <p:spPr>
          <a:xfrm>
            <a:off x="658368" y="1508760"/>
            <a:ext cx="2044598" cy="4343400"/>
          </a:xfrm>
          <a:prstGeom prst="roundRect">
            <a:avLst>
              <a:gd name="adj" fmla="val 3578"/>
            </a:avLst>
          </a:prstGeom>
          <a:solidFill>
            <a:srgbClr val="FFFFFF"/>
          </a:solidFill>
          <a:ln w="12700">
            <a:solidFill>
              <a:srgbClr val="D7E1E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95528" y="1719072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C59D42"/>
                </a:solidFill>
              </a:rPr>
              <a:t>01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795528" y="2148840"/>
            <a:ext cx="177027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B2236"/>
                </a:solidFill>
              </a:rPr>
              <a:t>Submit request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795528" y="2788920"/>
            <a:ext cx="1770278" cy="2468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1F2933"/>
                </a:solidFill>
              </a:rPr>
              <a:t>Send issue, photos, property address, access details, and urgency level.</a:t>
            </a:r>
            <a:endParaRPr lang="en-US" sz="1070" dirty="0"/>
          </a:p>
        </p:txBody>
      </p:sp>
      <p:sp>
        <p:nvSpPr>
          <p:cNvPr id="12" name="Shape 9"/>
          <p:cNvSpPr/>
          <p:nvPr/>
        </p:nvSpPr>
        <p:spPr>
          <a:xfrm>
            <a:off x="2867558" y="1508760"/>
            <a:ext cx="2044598" cy="4343400"/>
          </a:xfrm>
          <a:prstGeom prst="roundRect">
            <a:avLst>
              <a:gd name="adj" fmla="val 3578"/>
            </a:avLst>
          </a:prstGeom>
          <a:solidFill>
            <a:srgbClr val="EAF3F7"/>
          </a:solidFill>
          <a:ln w="12700">
            <a:solidFill>
              <a:srgbClr val="D7E1E8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004718" y="1719072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C59D42"/>
                </a:solidFill>
              </a:rPr>
              <a:t>02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3004718" y="2148840"/>
            <a:ext cx="177027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B2236"/>
                </a:solidFill>
              </a:rPr>
              <a:t>Triage scope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3004718" y="2788920"/>
            <a:ext cx="1770278" cy="2468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1F2933"/>
                </a:solidFill>
              </a:rPr>
              <a:t>We determine whether it is a service call, urgent visit, walkthrough, or larger bid.</a:t>
            </a:r>
            <a:endParaRPr lang="en-US" sz="1070" dirty="0"/>
          </a:p>
        </p:txBody>
      </p:sp>
      <p:sp>
        <p:nvSpPr>
          <p:cNvPr id="16" name="Shape 13"/>
          <p:cNvSpPr/>
          <p:nvPr/>
        </p:nvSpPr>
        <p:spPr>
          <a:xfrm>
            <a:off x="5076749" y="1508760"/>
            <a:ext cx="2044598" cy="4343400"/>
          </a:xfrm>
          <a:prstGeom prst="roundRect">
            <a:avLst>
              <a:gd name="adj" fmla="val 3578"/>
            </a:avLst>
          </a:prstGeom>
          <a:solidFill>
            <a:srgbClr val="FFFFFF"/>
          </a:solidFill>
          <a:ln w="12700">
            <a:solidFill>
              <a:srgbClr val="D7E1E8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213909" y="1719072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C59D42"/>
                </a:solidFill>
              </a:rPr>
              <a:t>03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5213909" y="2148840"/>
            <a:ext cx="177027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B2236"/>
                </a:solidFill>
              </a:rPr>
              <a:t>Schedule correctly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5213909" y="2788920"/>
            <a:ext cx="1770278" cy="2468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1F2933"/>
                </a:solidFill>
              </a:rPr>
              <a:t>Work routes to the right commercial calendar based on scope, urgency, and property type.</a:t>
            </a:r>
            <a:endParaRPr lang="en-US" sz="1070" dirty="0"/>
          </a:p>
        </p:txBody>
      </p:sp>
      <p:sp>
        <p:nvSpPr>
          <p:cNvPr id="20" name="Shape 17"/>
          <p:cNvSpPr/>
          <p:nvPr/>
        </p:nvSpPr>
        <p:spPr>
          <a:xfrm>
            <a:off x="7285939" y="1508760"/>
            <a:ext cx="2044598" cy="4343400"/>
          </a:xfrm>
          <a:prstGeom prst="roundRect">
            <a:avLst>
              <a:gd name="adj" fmla="val 3578"/>
            </a:avLst>
          </a:prstGeom>
          <a:solidFill>
            <a:srgbClr val="EAF3F7"/>
          </a:solidFill>
          <a:ln w="12700">
            <a:solidFill>
              <a:srgbClr val="D7E1E8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7423099" y="1719072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C59D42"/>
                </a:solidFill>
              </a:rPr>
              <a:t>04</a:t>
            </a:r>
            <a:endParaRPr lang="en-US" sz="1500" dirty="0"/>
          </a:p>
        </p:txBody>
      </p:sp>
      <p:sp>
        <p:nvSpPr>
          <p:cNvPr id="22" name="Text 19"/>
          <p:cNvSpPr/>
          <p:nvPr/>
        </p:nvSpPr>
        <p:spPr>
          <a:xfrm>
            <a:off x="7423099" y="2148840"/>
            <a:ext cx="177027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B2236"/>
                </a:solidFill>
              </a:rPr>
              <a:t>Complete &amp; document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7423099" y="2788920"/>
            <a:ext cx="1770278" cy="2468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1F2933"/>
                </a:solidFill>
              </a:rPr>
              <a:t>Technicians complete the work, capture notes, and flag follow-up items.</a:t>
            </a:r>
            <a:endParaRPr lang="en-US" sz="1070" dirty="0"/>
          </a:p>
        </p:txBody>
      </p:sp>
      <p:sp>
        <p:nvSpPr>
          <p:cNvPr id="24" name="Shape 21"/>
          <p:cNvSpPr/>
          <p:nvPr/>
        </p:nvSpPr>
        <p:spPr>
          <a:xfrm>
            <a:off x="9495130" y="1508760"/>
            <a:ext cx="2044598" cy="4343400"/>
          </a:xfrm>
          <a:prstGeom prst="roundRect">
            <a:avLst>
              <a:gd name="adj" fmla="val 3578"/>
            </a:avLst>
          </a:prstGeom>
          <a:solidFill>
            <a:srgbClr val="FFFFFF"/>
          </a:solidFill>
          <a:ln w="12700">
            <a:solidFill>
              <a:srgbClr val="D7E1E8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9632290" y="1719072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C59D42"/>
                </a:solidFill>
              </a:rPr>
              <a:t>05</a:t>
            </a:r>
            <a:endParaRPr lang="en-US" sz="1500" dirty="0"/>
          </a:p>
        </p:txBody>
      </p:sp>
      <p:sp>
        <p:nvSpPr>
          <p:cNvPr id="26" name="Text 23"/>
          <p:cNvSpPr/>
          <p:nvPr/>
        </p:nvSpPr>
        <p:spPr>
          <a:xfrm>
            <a:off x="9632290" y="2148840"/>
            <a:ext cx="177027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B2236"/>
                </a:solidFill>
              </a:rPr>
              <a:t>Plan next support</a:t>
            </a:r>
            <a:endParaRPr lang="en-US" sz="1400" dirty="0"/>
          </a:p>
        </p:txBody>
      </p:sp>
      <p:sp>
        <p:nvSpPr>
          <p:cNvPr id="27" name="Text 24"/>
          <p:cNvSpPr/>
          <p:nvPr/>
        </p:nvSpPr>
        <p:spPr>
          <a:xfrm>
            <a:off x="9632290" y="2788920"/>
            <a:ext cx="1770278" cy="2468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070" dirty="0">
                <a:solidFill>
                  <a:srgbClr val="1F2933"/>
                </a:solidFill>
              </a:rPr>
              <a:t>Clients can continue with individual calls or move to recurring route/hour bank support.</a:t>
            </a:r>
            <a:endParaRPr lang="en-US" sz="10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pic>
        <p:nvPicPr>
          <p:cNvPr id="3" name="Image 0" descr="/mnt/data/sp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01752"/>
            <a:ext cx="960120" cy="38404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91640" y="320040"/>
            <a:ext cx="9692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B223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Commercial support options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700784" y="713232"/>
            <a:ext cx="9509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5D6B78"/>
                </a:solidFill>
              </a:rPr>
              <a:t>How clients can engage SPS Midwest.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0292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D6B78"/>
                </a:solidFill>
              </a:rPr>
              <a:t>SPS Midwest • Protect, Maintain, Elevate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749808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D6B78"/>
                </a:solidFill>
              </a:rPr>
              <a:t>Commercial</a:t>
            </a:r>
            <a:endParaRPr lang="en-US" sz="850" dirty="0"/>
          </a:p>
        </p:txBody>
      </p:sp>
      <p:sp>
        <p:nvSpPr>
          <p:cNvPr id="8" name="Text 5"/>
          <p:cNvSpPr/>
          <p:nvPr/>
        </p:nvSpPr>
        <p:spPr>
          <a:xfrm>
            <a:off x="594360" y="1234440"/>
            <a:ext cx="2834640" cy="384048"/>
          </a:xfrm>
          <a:prstGeom prst="rect">
            <a:avLst/>
          </a:prstGeom>
          <a:solidFill>
            <a:srgbClr val="0B2236"/>
          </a:solidFill>
          <a:ln/>
        </p:spPr>
        <p:txBody>
          <a:bodyPr wrap="square" lIns="762" tIns="762" rIns="762" bIns="762" rtlCol="0" anchor="ctr">
            <a:normAutofit/>
          </a:bodyPr>
          <a:lstStyle/>
          <a:p>
            <a:pPr marL="0" indent="0">
              <a:buNone/>
            </a:pPr>
            <a:r>
              <a:rPr lang="en-US" sz="1080" b="1" dirty="0">
                <a:solidFill>
                  <a:srgbClr val="FFFFFF"/>
                </a:solidFill>
              </a:rPr>
              <a:t>Option</a:t>
            </a:r>
            <a:endParaRPr lang="en-US" sz="1080" dirty="0"/>
          </a:p>
        </p:txBody>
      </p:sp>
      <p:sp>
        <p:nvSpPr>
          <p:cNvPr id="9" name="Text 6"/>
          <p:cNvSpPr/>
          <p:nvPr/>
        </p:nvSpPr>
        <p:spPr>
          <a:xfrm>
            <a:off x="3429000" y="1234440"/>
            <a:ext cx="4091940" cy="384048"/>
          </a:xfrm>
          <a:prstGeom prst="rect">
            <a:avLst/>
          </a:prstGeom>
          <a:solidFill>
            <a:srgbClr val="0B2236"/>
          </a:solidFill>
          <a:ln/>
        </p:spPr>
        <p:txBody>
          <a:bodyPr wrap="square" lIns="762" tIns="762" rIns="762" bIns="762" rtlCol="0" anchor="ctr">
            <a:normAutofit/>
          </a:bodyPr>
          <a:lstStyle/>
          <a:p>
            <a:pPr marL="0" indent="0">
              <a:buNone/>
            </a:pPr>
            <a:r>
              <a:rPr lang="en-US" sz="1080" b="1" dirty="0">
                <a:solidFill>
                  <a:srgbClr val="FFFFFF"/>
                </a:solidFill>
              </a:rPr>
              <a:t>Best for</a:t>
            </a:r>
            <a:endParaRPr lang="en-US" sz="1080" dirty="0"/>
          </a:p>
        </p:txBody>
      </p:sp>
      <p:sp>
        <p:nvSpPr>
          <p:cNvPr id="10" name="Text 7"/>
          <p:cNvSpPr/>
          <p:nvPr/>
        </p:nvSpPr>
        <p:spPr>
          <a:xfrm>
            <a:off x="7520940" y="1234440"/>
            <a:ext cx="4091940" cy="384048"/>
          </a:xfrm>
          <a:prstGeom prst="rect">
            <a:avLst/>
          </a:prstGeom>
          <a:solidFill>
            <a:srgbClr val="0B2236"/>
          </a:solidFill>
          <a:ln/>
        </p:spPr>
        <p:txBody>
          <a:bodyPr wrap="square" lIns="762" tIns="762" rIns="762" bIns="762" rtlCol="0" anchor="ctr">
            <a:normAutofit/>
          </a:bodyPr>
          <a:lstStyle/>
          <a:p>
            <a:pPr marL="0" indent="0">
              <a:buNone/>
            </a:pPr>
            <a:r>
              <a:rPr lang="en-US" sz="1080" b="1" dirty="0">
                <a:solidFill>
                  <a:srgbClr val="FFFFFF"/>
                </a:solidFill>
              </a:rPr>
              <a:t>Value</a:t>
            </a:r>
            <a:endParaRPr lang="en-US" sz="1080" dirty="0"/>
          </a:p>
        </p:txBody>
      </p:sp>
      <p:sp>
        <p:nvSpPr>
          <p:cNvPr id="11" name="Text 8"/>
          <p:cNvSpPr/>
          <p:nvPr/>
        </p:nvSpPr>
        <p:spPr>
          <a:xfrm>
            <a:off x="594360" y="1645920"/>
            <a:ext cx="2834640" cy="69037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Commercial Service Call</a:t>
            </a:r>
            <a:endParaRPr lang="en-US" sz="940" dirty="0"/>
          </a:p>
        </p:txBody>
      </p:sp>
      <p:sp>
        <p:nvSpPr>
          <p:cNvPr id="12" name="Text 9"/>
          <p:cNvSpPr/>
          <p:nvPr/>
        </p:nvSpPr>
        <p:spPr>
          <a:xfrm>
            <a:off x="3429000" y="1645920"/>
            <a:ext cx="4091940" cy="69037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Single issue / diagnosis</a:t>
            </a:r>
            <a:endParaRPr lang="en-US" sz="940" dirty="0"/>
          </a:p>
        </p:txBody>
      </p:sp>
      <p:sp>
        <p:nvSpPr>
          <p:cNvPr id="13" name="Text 10"/>
          <p:cNvSpPr/>
          <p:nvPr/>
        </p:nvSpPr>
        <p:spPr>
          <a:xfrm>
            <a:off x="7520940" y="1645920"/>
            <a:ext cx="4091940" cy="69037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Fast help for specific repair or maintenance items.</a:t>
            </a:r>
            <a:endParaRPr lang="en-US" sz="940" dirty="0"/>
          </a:p>
        </p:txBody>
      </p:sp>
      <p:sp>
        <p:nvSpPr>
          <p:cNvPr id="14" name="Text 11"/>
          <p:cNvSpPr/>
          <p:nvPr/>
        </p:nvSpPr>
        <p:spPr>
          <a:xfrm>
            <a:off x="594360" y="2354580"/>
            <a:ext cx="2834640" cy="690372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Walkthrough &amp; Bid</a:t>
            </a:r>
            <a:endParaRPr lang="en-US" sz="940" dirty="0"/>
          </a:p>
        </p:txBody>
      </p:sp>
      <p:sp>
        <p:nvSpPr>
          <p:cNvPr id="15" name="Text 12"/>
          <p:cNvSpPr/>
          <p:nvPr/>
        </p:nvSpPr>
        <p:spPr>
          <a:xfrm>
            <a:off x="3429000" y="2354580"/>
            <a:ext cx="4091940" cy="690372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Projects / multi-unit scope</a:t>
            </a:r>
            <a:endParaRPr lang="en-US" sz="940" dirty="0"/>
          </a:p>
        </p:txBody>
      </p:sp>
      <p:sp>
        <p:nvSpPr>
          <p:cNvPr id="16" name="Text 13"/>
          <p:cNvSpPr/>
          <p:nvPr/>
        </p:nvSpPr>
        <p:spPr>
          <a:xfrm>
            <a:off x="7520940" y="2354580"/>
            <a:ext cx="4091940" cy="690372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Clear assessment, prioritized scope, and structured proposal.</a:t>
            </a:r>
            <a:endParaRPr lang="en-US" sz="940" dirty="0"/>
          </a:p>
        </p:txBody>
      </p:sp>
      <p:sp>
        <p:nvSpPr>
          <p:cNvPr id="17" name="Text 14"/>
          <p:cNvSpPr/>
          <p:nvPr/>
        </p:nvSpPr>
        <p:spPr>
          <a:xfrm>
            <a:off x="594360" y="3063240"/>
            <a:ext cx="2834640" cy="69037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Turnover &amp; Make-Ready</a:t>
            </a:r>
            <a:endParaRPr lang="en-US" sz="940" dirty="0"/>
          </a:p>
        </p:txBody>
      </p:sp>
      <p:sp>
        <p:nvSpPr>
          <p:cNvPr id="18" name="Text 15"/>
          <p:cNvSpPr/>
          <p:nvPr/>
        </p:nvSpPr>
        <p:spPr>
          <a:xfrm>
            <a:off x="3429000" y="3063240"/>
            <a:ext cx="4091940" cy="69037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Landlords / managers</a:t>
            </a:r>
            <a:endParaRPr lang="en-US" sz="940" dirty="0"/>
          </a:p>
        </p:txBody>
      </p:sp>
      <p:sp>
        <p:nvSpPr>
          <p:cNvPr id="19" name="Text 16"/>
          <p:cNvSpPr/>
          <p:nvPr/>
        </p:nvSpPr>
        <p:spPr>
          <a:xfrm>
            <a:off x="7520940" y="3063240"/>
            <a:ext cx="4091940" cy="69037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Prepare spaces for the next tenant faster with fewer vendor handoffs.</a:t>
            </a:r>
            <a:endParaRPr lang="en-US" sz="940" dirty="0"/>
          </a:p>
        </p:txBody>
      </p:sp>
      <p:sp>
        <p:nvSpPr>
          <p:cNvPr id="20" name="Text 17"/>
          <p:cNvSpPr/>
          <p:nvPr/>
        </p:nvSpPr>
        <p:spPr>
          <a:xfrm>
            <a:off x="594360" y="3771900"/>
            <a:ext cx="2834640" cy="690372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Recurring Maintenance Route</a:t>
            </a:r>
            <a:endParaRPr lang="en-US" sz="940" dirty="0"/>
          </a:p>
        </p:txBody>
      </p:sp>
      <p:sp>
        <p:nvSpPr>
          <p:cNvPr id="21" name="Text 18"/>
          <p:cNvSpPr/>
          <p:nvPr/>
        </p:nvSpPr>
        <p:spPr>
          <a:xfrm>
            <a:off x="3429000" y="3771900"/>
            <a:ext cx="4091940" cy="690372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Portfolio clients</a:t>
            </a:r>
            <a:endParaRPr lang="en-US" sz="940" dirty="0"/>
          </a:p>
        </p:txBody>
      </p:sp>
      <p:sp>
        <p:nvSpPr>
          <p:cNvPr id="22" name="Text 19"/>
          <p:cNvSpPr/>
          <p:nvPr/>
        </p:nvSpPr>
        <p:spPr>
          <a:xfrm>
            <a:off x="7520940" y="3771900"/>
            <a:ext cx="4091940" cy="690372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Predictable visits for ongoing repairs, common areas and preventative upkeep.</a:t>
            </a:r>
            <a:endParaRPr lang="en-US" sz="940" dirty="0"/>
          </a:p>
        </p:txBody>
      </p:sp>
      <p:sp>
        <p:nvSpPr>
          <p:cNvPr id="23" name="Text 20"/>
          <p:cNvSpPr/>
          <p:nvPr/>
        </p:nvSpPr>
        <p:spPr>
          <a:xfrm>
            <a:off x="594360" y="4480560"/>
            <a:ext cx="2834640" cy="69037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Commercial Hour Bank</a:t>
            </a:r>
            <a:endParaRPr lang="en-US" sz="940" dirty="0"/>
          </a:p>
        </p:txBody>
      </p:sp>
      <p:sp>
        <p:nvSpPr>
          <p:cNvPr id="24" name="Text 21"/>
          <p:cNvSpPr/>
          <p:nvPr/>
        </p:nvSpPr>
        <p:spPr>
          <a:xfrm>
            <a:off x="3429000" y="4480560"/>
            <a:ext cx="4091940" cy="69037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Repeat commercial clients</a:t>
            </a:r>
            <a:endParaRPr lang="en-US" sz="940" dirty="0"/>
          </a:p>
        </p:txBody>
      </p:sp>
      <p:sp>
        <p:nvSpPr>
          <p:cNvPr id="25" name="Text 22"/>
          <p:cNvSpPr/>
          <p:nvPr/>
        </p:nvSpPr>
        <p:spPr>
          <a:xfrm>
            <a:off x="7520940" y="4480560"/>
            <a:ext cx="4091940" cy="69037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Reserved technician hours for punch lists, turns, maintenance and priority needs.</a:t>
            </a:r>
            <a:endParaRPr lang="en-US" sz="940" dirty="0"/>
          </a:p>
        </p:txBody>
      </p:sp>
      <p:sp>
        <p:nvSpPr>
          <p:cNvPr id="26" name="Text 23"/>
          <p:cNvSpPr/>
          <p:nvPr/>
        </p:nvSpPr>
        <p:spPr>
          <a:xfrm>
            <a:off x="594360" y="5189220"/>
            <a:ext cx="2834640" cy="690372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Same-Day Steward</a:t>
            </a:r>
            <a:endParaRPr lang="en-US" sz="940" dirty="0"/>
          </a:p>
        </p:txBody>
      </p:sp>
      <p:sp>
        <p:nvSpPr>
          <p:cNvPr id="27" name="Text 24"/>
          <p:cNvSpPr/>
          <p:nvPr/>
        </p:nvSpPr>
        <p:spPr>
          <a:xfrm>
            <a:off x="3429000" y="5189220"/>
            <a:ext cx="4091940" cy="690372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Urgent safety/access issues</a:t>
            </a:r>
            <a:endParaRPr lang="en-US" sz="940" dirty="0"/>
          </a:p>
        </p:txBody>
      </p:sp>
      <p:sp>
        <p:nvSpPr>
          <p:cNvPr id="28" name="Text 25"/>
          <p:cNvSpPr/>
          <p:nvPr/>
        </p:nvSpPr>
        <p:spPr>
          <a:xfrm>
            <a:off x="7520940" y="5189220"/>
            <a:ext cx="4091940" cy="690372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Premium response for time-sensitive problems that can disrupt operations.</a:t>
            </a:r>
            <a:endParaRPr lang="en-US" sz="9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pic>
        <p:nvPicPr>
          <p:cNvPr id="3" name="Image 0" descr="/mnt/data/sp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01752"/>
            <a:ext cx="960120" cy="38404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91640" y="320040"/>
            <a:ext cx="9692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B223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Same-Day and priority support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700784" y="713232"/>
            <a:ext cx="9509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5D6B78"/>
                </a:solidFill>
              </a:rPr>
              <a:t>Urgent issues get routed for fast stabilization and next-step planning.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0292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D6B78"/>
                </a:solidFill>
              </a:rPr>
              <a:t>SPS Midwest • Protect, Maintain, Elevate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749808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D6B78"/>
                </a:solidFill>
              </a:rPr>
              <a:t>Commercial</a:t>
            </a:r>
            <a:endParaRPr lang="en-US" sz="850" dirty="0"/>
          </a:p>
        </p:txBody>
      </p:sp>
      <p:pic>
        <p:nvPicPr>
          <p:cNvPr id="8" name="Image 1" descr="/mnt/data/commercialStair_side_10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520" y="1207008"/>
            <a:ext cx="5303520" cy="4882896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6446520" y="1207008"/>
            <a:ext cx="5303520" cy="73152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658368" y="1353312"/>
            <a:ext cx="5257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B2236"/>
                </a:solidFill>
              </a:rPr>
              <a:t>Use when time matters</a:t>
            </a:r>
            <a:endParaRPr lang="en-US" sz="1550" dirty="0"/>
          </a:p>
        </p:txBody>
      </p:sp>
      <p:sp>
        <p:nvSpPr>
          <p:cNvPr id="11" name="Text 7"/>
          <p:cNvSpPr/>
          <p:nvPr/>
        </p:nvSpPr>
        <p:spPr>
          <a:xfrm>
            <a:off x="658368" y="1682496"/>
            <a:ext cx="5257800" cy="8686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F2933"/>
                </a:solidFill>
              </a:rPr>
              <a:t>Broken locks, access issues, loose handrails, trip hazards, active leaks, weather issues, and customer-facing repair concerns.</a:t>
            </a:r>
            <a:endParaRPr lang="en-US" sz="1150" dirty="0"/>
          </a:p>
        </p:txBody>
      </p:sp>
      <p:sp>
        <p:nvSpPr>
          <p:cNvPr id="12" name="Text 8"/>
          <p:cNvSpPr/>
          <p:nvPr/>
        </p:nvSpPr>
        <p:spPr>
          <a:xfrm>
            <a:off x="658368" y="2752344"/>
            <a:ext cx="5257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B2236"/>
                </a:solidFill>
              </a:rPr>
              <a:t>Stabilize first</a:t>
            </a:r>
            <a:endParaRPr lang="en-US" sz="1550" dirty="0"/>
          </a:p>
        </p:txBody>
      </p:sp>
      <p:sp>
        <p:nvSpPr>
          <p:cNvPr id="13" name="Text 9"/>
          <p:cNvSpPr/>
          <p:nvPr/>
        </p:nvSpPr>
        <p:spPr>
          <a:xfrm>
            <a:off x="658368" y="3081528"/>
            <a:ext cx="5257800" cy="8686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F2933"/>
                </a:solidFill>
              </a:rPr>
              <a:t>The first priority is safety, access, and preventing further damage. Follow-up work can be scheduled or quoted after the immediate issue is controlled.</a:t>
            </a:r>
            <a:endParaRPr lang="en-US" sz="1150" dirty="0"/>
          </a:p>
        </p:txBody>
      </p:sp>
      <p:sp>
        <p:nvSpPr>
          <p:cNvPr id="14" name="Text 10"/>
          <p:cNvSpPr/>
          <p:nvPr/>
        </p:nvSpPr>
        <p:spPr>
          <a:xfrm>
            <a:off x="658368" y="4151376"/>
            <a:ext cx="5257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0B2236"/>
                </a:solidFill>
              </a:rPr>
              <a:t>Overflow ready</a:t>
            </a:r>
            <a:endParaRPr lang="en-US" sz="1550" dirty="0"/>
          </a:p>
        </p:txBody>
      </p:sp>
      <p:sp>
        <p:nvSpPr>
          <p:cNvPr id="15" name="Text 11"/>
          <p:cNvSpPr/>
          <p:nvPr/>
        </p:nvSpPr>
        <p:spPr>
          <a:xfrm>
            <a:off x="658368" y="4480560"/>
            <a:ext cx="5257800" cy="9601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F2933"/>
                </a:solidFill>
              </a:rPr>
              <a:t>When a job requires licensed trades or specialized help, vetted subcontractor coordination can extend capacity while SPS remains the main point of communication.</a:t>
            </a:r>
            <a:endParaRPr lang="en-US" sz="11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pic>
        <p:nvPicPr>
          <p:cNvPr id="3" name="Image 0" descr="/mnt/data/sps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01752"/>
            <a:ext cx="960120" cy="38404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91640" y="320040"/>
            <a:ext cx="9692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B2236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commercial clients choose SPS Midwest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700784" y="713232"/>
            <a:ext cx="9509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5D6B78"/>
                </a:solidFill>
              </a:rPr>
              <a:t>Benefits framed around operations and property performance.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0292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D6B78"/>
                </a:solidFill>
              </a:rPr>
              <a:t>SPS Midwest • Protect, Maintain, Elevate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7498080" y="6473952"/>
            <a:ext cx="4114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D6B78"/>
                </a:solidFill>
              </a:rPr>
              <a:t>Commercial</a:t>
            </a:r>
            <a:endParaRPr lang="en-US" sz="850" dirty="0"/>
          </a:p>
        </p:txBody>
      </p:sp>
      <p:sp>
        <p:nvSpPr>
          <p:cNvPr id="8" name="Text 5"/>
          <p:cNvSpPr/>
          <p:nvPr/>
        </p:nvSpPr>
        <p:spPr>
          <a:xfrm>
            <a:off x="594360" y="1234440"/>
            <a:ext cx="2834640" cy="384048"/>
          </a:xfrm>
          <a:prstGeom prst="rect">
            <a:avLst/>
          </a:prstGeom>
          <a:solidFill>
            <a:srgbClr val="0B2236"/>
          </a:solidFill>
          <a:ln/>
        </p:spPr>
        <p:txBody>
          <a:bodyPr wrap="square" lIns="762" tIns="762" rIns="762" bIns="762" rtlCol="0" anchor="ctr">
            <a:normAutofit/>
          </a:bodyPr>
          <a:lstStyle/>
          <a:p>
            <a:pPr marL="0" indent="0">
              <a:buNone/>
            </a:pPr>
            <a:r>
              <a:rPr lang="en-US" sz="1080" b="1" dirty="0">
                <a:solidFill>
                  <a:srgbClr val="FFFFFF"/>
                </a:solidFill>
              </a:rPr>
              <a:t>Benefit</a:t>
            </a:r>
            <a:endParaRPr lang="en-US" sz="1080" dirty="0"/>
          </a:p>
        </p:txBody>
      </p:sp>
      <p:sp>
        <p:nvSpPr>
          <p:cNvPr id="9" name="Text 6"/>
          <p:cNvSpPr/>
          <p:nvPr/>
        </p:nvSpPr>
        <p:spPr>
          <a:xfrm>
            <a:off x="3429000" y="1234440"/>
            <a:ext cx="8183880" cy="384048"/>
          </a:xfrm>
          <a:prstGeom prst="rect">
            <a:avLst/>
          </a:prstGeom>
          <a:solidFill>
            <a:srgbClr val="0B2236"/>
          </a:solidFill>
          <a:ln/>
        </p:spPr>
        <p:txBody>
          <a:bodyPr wrap="square" lIns="762" tIns="762" rIns="762" bIns="762" rtlCol="0" anchor="ctr">
            <a:normAutofit/>
          </a:bodyPr>
          <a:lstStyle/>
          <a:p>
            <a:pPr marL="0" indent="0">
              <a:buNone/>
            </a:pPr>
            <a:r>
              <a:rPr lang="en-US" sz="1080" b="1" dirty="0">
                <a:solidFill>
                  <a:srgbClr val="FFFFFF"/>
                </a:solidFill>
              </a:rPr>
              <a:t>What it means for the business/property team</a:t>
            </a:r>
            <a:endParaRPr lang="en-US" sz="1080" dirty="0"/>
          </a:p>
        </p:txBody>
      </p:sp>
      <p:sp>
        <p:nvSpPr>
          <p:cNvPr id="10" name="Text 7"/>
          <p:cNvSpPr/>
          <p:nvPr/>
        </p:nvSpPr>
        <p:spPr>
          <a:xfrm>
            <a:off x="594360" y="1645920"/>
            <a:ext cx="28346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Less downtime</a:t>
            </a:r>
            <a:endParaRPr lang="en-US" sz="940" dirty="0"/>
          </a:p>
        </p:txBody>
      </p:sp>
      <p:sp>
        <p:nvSpPr>
          <p:cNvPr id="11" name="Text 8"/>
          <p:cNvSpPr/>
          <p:nvPr/>
        </p:nvSpPr>
        <p:spPr>
          <a:xfrm>
            <a:off x="3429000" y="1645920"/>
            <a:ext cx="818388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Repairs and access issues get handled before they interrupt operations or tenant experience.</a:t>
            </a:r>
            <a:endParaRPr lang="en-US" sz="940" dirty="0"/>
          </a:p>
        </p:txBody>
      </p:sp>
      <p:sp>
        <p:nvSpPr>
          <p:cNvPr id="12" name="Text 9"/>
          <p:cNvSpPr/>
          <p:nvPr/>
        </p:nvSpPr>
        <p:spPr>
          <a:xfrm>
            <a:off x="594360" y="2414016"/>
            <a:ext cx="283464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Better coordination</a:t>
            </a:r>
            <a:endParaRPr lang="en-US" sz="940" dirty="0"/>
          </a:p>
        </p:txBody>
      </p:sp>
      <p:sp>
        <p:nvSpPr>
          <p:cNvPr id="13" name="Text 10"/>
          <p:cNvSpPr/>
          <p:nvPr/>
        </p:nvSpPr>
        <p:spPr>
          <a:xfrm>
            <a:off x="3429000" y="2414016"/>
            <a:ext cx="818388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One communication point for small repairs, punch lists, turns and follow-up.</a:t>
            </a:r>
            <a:endParaRPr lang="en-US" sz="940" dirty="0"/>
          </a:p>
        </p:txBody>
      </p:sp>
      <p:sp>
        <p:nvSpPr>
          <p:cNvPr id="14" name="Text 11"/>
          <p:cNvSpPr/>
          <p:nvPr/>
        </p:nvSpPr>
        <p:spPr>
          <a:xfrm>
            <a:off x="594360" y="3182112"/>
            <a:ext cx="28346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Predictable support</a:t>
            </a:r>
            <a:endParaRPr lang="en-US" sz="940" dirty="0"/>
          </a:p>
        </p:txBody>
      </p:sp>
      <p:sp>
        <p:nvSpPr>
          <p:cNvPr id="15" name="Text 12"/>
          <p:cNvSpPr/>
          <p:nvPr/>
        </p:nvSpPr>
        <p:spPr>
          <a:xfrm>
            <a:off x="3429000" y="3182112"/>
            <a:ext cx="818388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Hour banks and routes help clients plan maintenance instead of reacting constantly.</a:t>
            </a:r>
            <a:endParaRPr lang="en-US" sz="940" dirty="0"/>
          </a:p>
        </p:txBody>
      </p:sp>
      <p:sp>
        <p:nvSpPr>
          <p:cNvPr id="16" name="Text 13"/>
          <p:cNvSpPr/>
          <p:nvPr/>
        </p:nvSpPr>
        <p:spPr>
          <a:xfrm>
            <a:off x="594360" y="3950208"/>
            <a:ext cx="283464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Professional image</a:t>
            </a:r>
            <a:endParaRPr lang="en-US" sz="940" dirty="0"/>
          </a:p>
        </p:txBody>
      </p:sp>
      <p:sp>
        <p:nvSpPr>
          <p:cNvPr id="17" name="Text 14"/>
          <p:cNvSpPr/>
          <p:nvPr/>
        </p:nvSpPr>
        <p:spPr>
          <a:xfrm>
            <a:off x="3429000" y="3950208"/>
            <a:ext cx="8183880" cy="749808"/>
          </a:xfrm>
          <a:prstGeom prst="rect">
            <a:avLst/>
          </a:prstGeom>
          <a:solidFill>
            <a:srgbClr val="F7FAFC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Customer-facing spaces, entries and common areas stay safer and better maintained.</a:t>
            </a:r>
            <a:endParaRPr lang="en-US" sz="940" dirty="0"/>
          </a:p>
        </p:txBody>
      </p:sp>
      <p:sp>
        <p:nvSpPr>
          <p:cNvPr id="18" name="Text 15"/>
          <p:cNvSpPr/>
          <p:nvPr/>
        </p:nvSpPr>
        <p:spPr>
          <a:xfrm>
            <a:off x="594360" y="4718304"/>
            <a:ext cx="283464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Scalable model</a:t>
            </a:r>
            <a:endParaRPr lang="en-US" sz="940" dirty="0"/>
          </a:p>
        </p:txBody>
      </p:sp>
      <p:sp>
        <p:nvSpPr>
          <p:cNvPr id="19" name="Text 16"/>
          <p:cNvSpPr/>
          <p:nvPr/>
        </p:nvSpPr>
        <p:spPr>
          <a:xfrm>
            <a:off x="3429000" y="4718304"/>
            <a:ext cx="8183880" cy="74980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762" tIns="762" rIns="762" bIns="762" rtlCol="0" anchor="t">
            <a:normAutofit/>
          </a:bodyPr>
          <a:lstStyle/>
          <a:p>
            <a:pPr marL="0" indent="0">
              <a:buNone/>
            </a:pPr>
            <a:r>
              <a:rPr lang="en-US" sz="940" dirty="0">
                <a:solidFill>
                  <a:srgbClr val="1F2933"/>
                </a:solidFill>
              </a:rPr>
              <a:t>One property or several properties can be supported through the same Steward process.</a:t>
            </a:r>
            <a:endParaRPr lang="en-US" sz="94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commercialDoor_full_d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304"/>
            <a:ext cx="12191695" cy="6711696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146304"/>
          </a:xfrm>
          <a:prstGeom prst="rect">
            <a:avLst/>
          </a:prstGeom>
          <a:solidFill>
            <a:srgbClr val="C59D42"/>
          </a:solidFill>
          <a:ln w="12700">
            <a:solidFill>
              <a:srgbClr val="C59D42"/>
            </a:solidFill>
            <a:prstDash val="solid"/>
          </a:ln>
        </p:spPr>
      </p:sp>
      <p:pic>
        <p:nvPicPr>
          <p:cNvPr id="4" name="Image 1" descr="/mnt/data/sp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548640"/>
            <a:ext cx="1371600" cy="54864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85800" y="1874520"/>
            <a:ext cx="61264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Ready to simplify commercial maintenance?</a:t>
            </a:r>
            <a:endParaRPr lang="en-US" sz="3400" dirty="0"/>
          </a:p>
        </p:txBody>
      </p:sp>
      <p:sp>
        <p:nvSpPr>
          <p:cNvPr id="6" name="Text 2"/>
          <p:cNvSpPr/>
          <p:nvPr/>
        </p:nvSpPr>
        <p:spPr>
          <a:xfrm>
            <a:off x="713232" y="2834640"/>
            <a:ext cx="6126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E5EEF5"/>
                </a:solidFill>
              </a:rPr>
              <a:t>SPS Midwest helps business owners, landlords, and property managers keep properties safe, functional, and professional.</a:t>
            </a:r>
            <a:endParaRPr lang="en-US" sz="1500" dirty="0"/>
          </a:p>
        </p:txBody>
      </p:sp>
      <p:sp>
        <p:nvSpPr>
          <p:cNvPr id="7" name="Text 3"/>
          <p:cNvSpPr/>
          <p:nvPr/>
        </p:nvSpPr>
        <p:spPr>
          <a:xfrm>
            <a:off x="749808" y="3749040"/>
            <a:ext cx="5760720" cy="12801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</a:rPr>
              <a:t>• Request a service call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</a:rPr>
              <a:t>• Schedule a walkthrough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</a:rPr>
              <a:t>• Ask about hour bank support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735431" y="5416814"/>
            <a:ext cx="4597304" cy="458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>
                <a:solidFill>
                  <a:srgbClr val="E5C16F"/>
                </a:solidFill>
              </a:rPr>
              <a:t>Call/Text: 463-777-2916  •  spsmidwest.com  </a:t>
            </a:r>
            <a:endParaRPr lang="en-US" sz="1400">
              <a:solidFill>
                <a:srgbClr val="000000"/>
              </a:solidFill>
            </a:endParaRPr>
          </a:p>
          <a:p>
            <a:r>
              <a:rPr lang="en-US" sz="1400" b="1">
                <a:solidFill>
                  <a:srgbClr val="E5C16F"/>
                </a:solidFill>
              </a:rPr>
              <a:t>•  customer-care@spsmidwest.com</a:t>
            </a:r>
            <a:endParaRPr lang="en-US" sz="1400"/>
          </a:p>
        </p:txBody>
      </p:sp>
      <p:sp>
        <p:nvSpPr>
          <p:cNvPr id="9" name="Text 5"/>
          <p:cNvSpPr/>
          <p:nvPr/>
        </p:nvSpPr>
        <p:spPr>
          <a:xfrm>
            <a:off x="749808" y="6355080"/>
            <a:ext cx="5486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CAD6E0"/>
                </a:solidFill>
              </a:rPr>
              <a:t>Commercial brochure</a:t>
            </a:r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64403-E954-9C52-C5E7-BF11DB084A08}"/>
              </a:ext>
            </a:extLst>
          </p:cNvPr>
          <p:cNvSpPr txBox="1"/>
          <p:nvPr/>
        </p:nvSpPr>
        <p:spPr>
          <a:xfrm>
            <a:off x="738556" y="4957833"/>
            <a:ext cx="5842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Click the link to see if you're a fit: </a:t>
            </a:r>
            <a:r>
              <a:rPr lang="en-US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Commercial Steward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SPS Midwest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 Midwest – Commercial Steward Handyman Program</dc:title>
  <dc:subject>SPS Midwest – Commercial Steward Handyman Program</dc:subject>
  <dc:creator>OpenAI</dc:creator>
  <cp:lastModifiedBy>OpenAI</cp:lastModifiedBy>
  <cp:revision>42</cp:revision>
  <dcterms:created xsi:type="dcterms:W3CDTF">2026-04-24T23:28:14Z</dcterms:created>
  <dcterms:modified xsi:type="dcterms:W3CDTF">2026-04-27T02:12:26Z</dcterms:modified>
</cp:coreProperties>
</file>